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72" r:id="rId2"/>
  </p:sldMasterIdLst>
  <p:notesMasterIdLst>
    <p:notesMasterId r:id="rId29"/>
  </p:notesMasterIdLst>
  <p:handoutMasterIdLst>
    <p:handoutMasterId r:id="rId30"/>
  </p:handoutMasterIdLst>
  <p:sldIdLst>
    <p:sldId id="256" r:id="rId3"/>
    <p:sldId id="291" r:id="rId4"/>
    <p:sldId id="292" r:id="rId5"/>
    <p:sldId id="294" r:id="rId6"/>
    <p:sldId id="319" r:id="rId7"/>
    <p:sldId id="295" r:id="rId8"/>
    <p:sldId id="315" r:id="rId9"/>
    <p:sldId id="321" r:id="rId10"/>
    <p:sldId id="322" r:id="rId11"/>
    <p:sldId id="320" r:id="rId12"/>
    <p:sldId id="269" r:id="rId13"/>
    <p:sldId id="267" r:id="rId14"/>
    <p:sldId id="311" r:id="rId15"/>
    <p:sldId id="312" r:id="rId16"/>
    <p:sldId id="288" r:id="rId17"/>
    <p:sldId id="289" r:id="rId18"/>
    <p:sldId id="297" r:id="rId19"/>
    <p:sldId id="301" r:id="rId20"/>
    <p:sldId id="302" r:id="rId21"/>
    <p:sldId id="300" r:id="rId22"/>
    <p:sldId id="314" r:id="rId23"/>
    <p:sldId id="313" r:id="rId24"/>
    <p:sldId id="274" r:id="rId25"/>
    <p:sldId id="305" r:id="rId26"/>
    <p:sldId id="307" r:id="rId27"/>
    <p:sldId id="316" r:id="rId28"/>
  </p:sldIdLst>
  <p:sldSz cx="16303625" cy="13003213"/>
  <p:notesSz cx="6858000" cy="9144000"/>
  <p:defaultTextStyle>
    <a:defPPr>
      <a:defRPr lang="nl-NL"/>
    </a:defPPr>
    <a:lvl1pPr algn="l" defTabSz="836613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836613" indent="-379413" algn="l" defTabSz="836613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1673225" indent="-758825" algn="l" defTabSz="836613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2511425" indent="-1139825" algn="l" defTabSz="836613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3348038" indent="-1519238" algn="l" defTabSz="836613" rtl="0" fontAlgn="base">
      <a:spcBef>
        <a:spcPct val="0"/>
      </a:spcBef>
      <a:spcAft>
        <a:spcPct val="0"/>
      </a:spcAft>
      <a:defRPr sz="33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33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33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33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33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46" d="100"/>
          <a:sy n="46" d="100"/>
        </p:scale>
        <p:origin x="-1397" y="0"/>
      </p:cViewPr>
      <p:guideLst>
        <p:guide orient="horz" pos="4095"/>
        <p:guide pos="51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C0D0B6-4647-4633-AD32-3F3025852EB0}" type="datetime1">
              <a:rPr lang="nl-NL" altLang="nl-NL"/>
              <a:pPr/>
              <a:t>11-6-2014</a:t>
            </a:fld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DC2A51-5E5C-44FC-A623-1140B4AE81C0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29396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903BE1-12A5-48BF-879F-9A7BDF7492A6}" type="datetime1">
              <a:rPr lang="nl-NL" altLang="nl-NL"/>
              <a:pPr/>
              <a:t>11-6-2014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79525" y="685800"/>
            <a:ext cx="4298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C5971D-EF0B-4D99-9ED1-A04F64C3CE1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64028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5971D-EF0B-4D99-9ED1-A04F64C3CE19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466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5971D-EF0B-4D99-9ED1-A04F64C3CE19}" type="slidenum">
              <a:rPr lang="nl-NL" altLang="nl-NL" smtClean="0">
                <a:solidFill>
                  <a:prstClr val="black"/>
                </a:solidFill>
              </a:rPr>
              <a:pPr/>
              <a:t>26</a:t>
            </a:fld>
            <a:endParaRPr lang="nl-NL" alt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6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265612" y="7368488"/>
            <a:ext cx="10896600" cy="3323043"/>
          </a:xfrm>
        </p:spPr>
        <p:txBody>
          <a:bodyPr/>
          <a:lstStyle>
            <a:lvl1pPr marL="0" indent="0" algn="r">
              <a:buNone/>
              <a:defRPr sz="4800"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83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74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11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49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86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2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61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9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6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1820128" y="520732"/>
            <a:ext cx="3668316" cy="11094871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15181" y="520732"/>
            <a:ext cx="10733220" cy="11094871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D92356-4130-424F-8087-764736743A5A}" type="datetime1">
              <a:rPr lang="en-US" altLang="nl-NL" smtClean="0"/>
              <a:t>6/11/2014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D5787-8D59-4045-A360-6C8C4A723A0A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4876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99D0C27-BF34-4963-A5DC-480608E52455}" type="datetime1">
              <a:rPr lang="en-US" smtClean="0"/>
              <a:t>6/11/2014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0F59C-F248-4ECC-A7E1-3B57656C78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3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265612" y="7368488"/>
            <a:ext cx="10896600" cy="3323043"/>
          </a:xfrm>
        </p:spPr>
        <p:txBody>
          <a:bodyPr/>
          <a:lstStyle>
            <a:lvl1pPr marL="0" indent="0" algn="r">
              <a:buNone/>
              <a:defRPr sz="4800"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83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74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11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49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86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2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61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9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9829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 b="1">
                <a:latin typeface="Verdana"/>
                <a:cs typeface="Verdana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4388" y="3033713"/>
            <a:ext cx="14674850" cy="7582693"/>
          </a:xfrm>
        </p:spPr>
        <p:txBody>
          <a:bodyPr/>
          <a:lstStyle>
            <a:lvl1pPr>
              <a:defRPr sz="3600">
                <a:latin typeface="Verdana"/>
                <a:cs typeface="Verdana"/>
              </a:defRPr>
            </a:lvl1pPr>
            <a:lvl2pPr>
              <a:defRPr sz="3600">
                <a:latin typeface="Verdana"/>
                <a:cs typeface="Verdana"/>
              </a:defRPr>
            </a:lvl2pPr>
            <a:lvl3pPr>
              <a:defRPr sz="3600">
                <a:latin typeface="Verdana"/>
                <a:cs typeface="Verdana"/>
              </a:defRPr>
            </a:lvl3pPr>
            <a:lvl4pPr>
              <a:defRPr sz="3600">
                <a:latin typeface="Verdana"/>
                <a:cs typeface="Verdana"/>
              </a:defRPr>
            </a:lvl4pPr>
            <a:lvl5pPr>
              <a:defRPr sz="3600">
                <a:latin typeface="Verdana"/>
                <a:cs typeface="Verdana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14388" y="11615738"/>
            <a:ext cx="3805237" cy="6921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53E83693-4B9E-4B7F-8CBD-EB10170B7C38}" type="datetime1">
              <a:rPr lang="en-US" smtClean="0">
                <a:solidFill>
                  <a:prstClr val="white"/>
                </a:solidFill>
              </a:rPr>
              <a:t>6/11/2014</a:t>
            </a:fld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1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7874" y="8355769"/>
            <a:ext cx="13858081" cy="2582583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87874" y="5511317"/>
            <a:ext cx="13858081" cy="2844452"/>
          </a:xfrm>
        </p:spPr>
        <p:txBody>
          <a:bodyPr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3731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7463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119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3492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1865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02389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86121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69852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FC87FA-C5C8-4B34-A187-98070FAE04E6}" type="datetime1">
              <a:rPr lang="en-US" smtClean="0"/>
              <a:t>6/11/2014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7A345-8CEA-4EBA-BB48-A24DB93314B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16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 b="1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15181" y="3034084"/>
            <a:ext cx="7200768" cy="8581520"/>
          </a:xfr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287676" y="3034084"/>
            <a:ext cx="7200768" cy="8581520"/>
          </a:xfr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14388" y="11706225"/>
            <a:ext cx="3805237" cy="69215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36D999D8-06A1-488A-8CE4-94A2D5531F27}" type="datetime1">
              <a:rPr lang="en-US" smtClean="0"/>
              <a:t>6/11/2014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65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15181" y="2910674"/>
            <a:ext cx="7203599" cy="1213030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7316" indent="0">
              <a:buNone/>
              <a:defRPr sz="3700" b="1"/>
            </a:lvl2pPr>
            <a:lvl3pPr marL="1674632" indent="0">
              <a:buNone/>
              <a:defRPr sz="3300" b="1"/>
            </a:lvl3pPr>
            <a:lvl4pPr marL="2511948" indent="0">
              <a:buNone/>
              <a:defRPr sz="2900" b="1"/>
            </a:lvl4pPr>
            <a:lvl5pPr marL="3349264" indent="0">
              <a:buNone/>
              <a:defRPr sz="2900" b="1"/>
            </a:lvl5pPr>
            <a:lvl6pPr marL="4186580" indent="0">
              <a:buNone/>
              <a:defRPr sz="2900" b="1"/>
            </a:lvl6pPr>
            <a:lvl7pPr marL="5023896" indent="0">
              <a:buNone/>
              <a:defRPr sz="2900" b="1"/>
            </a:lvl7pPr>
            <a:lvl8pPr marL="5861213" indent="0">
              <a:buNone/>
              <a:defRPr sz="2900" b="1"/>
            </a:lvl8pPr>
            <a:lvl9pPr marL="6698529" indent="0">
              <a:buNone/>
              <a:defRPr sz="29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15181" y="4123704"/>
            <a:ext cx="7203599" cy="7491898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282016" y="2910674"/>
            <a:ext cx="7206429" cy="1213030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7316" indent="0">
              <a:buNone/>
              <a:defRPr sz="3700" b="1"/>
            </a:lvl2pPr>
            <a:lvl3pPr marL="1674632" indent="0">
              <a:buNone/>
              <a:defRPr sz="3300" b="1"/>
            </a:lvl3pPr>
            <a:lvl4pPr marL="2511948" indent="0">
              <a:buNone/>
              <a:defRPr sz="2900" b="1"/>
            </a:lvl4pPr>
            <a:lvl5pPr marL="3349264" indent="0">
              <a:buNone/>
              <a:defRPr sz="2900" b="1"/>
            </a:lvl5pPr>
            <a:lvl6pPr marL="4186580" indent="0">
              <a:buNone/>
              <a:defRPr sz="2900" b="1"/>
            </a:lvl6pPr>
            <a:lvl7pPr marL="5023896" indent="0">
              <a:buNone/>
              <a:defRPr sz="2900" b="1"/>
            </a:lvl7pPr>
            <a:lvl8pPr marL="5861213" indent="0">
              <a:buNone/>
              <a:defRPr sz="2900" b="1"/>
            </a:lvl8pPr>
            <a:lvl9pPr marL="6698529" indent="0">
              <a:buNone/>
              <a:defRPr sz="29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8282016" y="4123704"/>
            <a:ext cx="7206429" cy="7491898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86557D-D057-40C3-814C-430974B44DD2}" type="datetime1">
              <a:rPr lang="en-US" smtClean="0"/>
              <a:t>6/11/2014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C2CB5-86AF-41D5-95F1-4E489039A63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396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390115-518E-4B56-AC90-4D4D2D27A4B3}" type="datetime1">
              <a:rPr lang="en-US" smtClean="0"/>
              <a:t>6/11/2014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6B264-5DCB-4D35-929B-8C9AC3C0CBDF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081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182" y="517721"/>
            <a:ext cx="5363780" cy="2203322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74265" y="517721"/>
            <a:ext cx="9114179" cy="11097882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5182" y="2721044"/>
            <a:ext cx="5363780" cy="8894560"/>
          </a:xfrm>
        </p:spPr>
        <p:txBody>
          <a:bodyPr/>
          <a:lstStyle>
            <a:lvl1pPr marL="0" indent="0">
              <a:buNone/>
              <a:defRPr sz="2600"/>
            </a:lvl1pPr>
            <a:lvl2pPr marL="837316" indent="0">
              <a:buNone/>
              <a:defRPr sz="2200"/>
            </a:lvl2pPr>
            <a:lvl3pPr marL="1674632" indent="0">
              <a:buNone/>
              <a:defRPr sz="1800"/>
            </a:lvl3pPr>
            <a:lvl4pPr marL="2511948" indent="0">
              <a:buNone/>
              <a:defRPr sz="1600"/>
            </a:lvl4pPr>
            <a:lvl5pPr marL="3349264" indent="0">
              <a:buNone/>
              <a:defRPr sz="1600"/>
            </a:lvl5pPr>
            <a:lvl6pPr marL="4186580" indent="0">
              <a:buNone/>
              <a:defRPr sz="1600"/>
            </a:lvl6pPr>
            <a:lvl7pPr marL="5023896" indent="0">
              <a:buNone/>
              <a:defRPr sz="1600"/>
            </a:lvl7pPr>
            <a:lvl8pPr marL="5861213" indent="0">
              <a:buNone/>
              <a:defRPr sz="1600"/>
            </a:lvl8pPr>
            <a:lvl9pPr marL="6698529" indent="0">
              <a:buNone/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1330F0-E472-40DB-BE78-E1D0C232C9CF}" type="datetime1">
              <a:rPr lang="en-US" smtClean="0"/>
              <a:t>6/11/2014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A008A-4073-4E76-A2A8-1BFC10B4B62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87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5625" y="9102249"/>
            <a:ext cx="9782175" cy="1074572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195625" y="1161861"/>
            <a:ext cx="9782175" cy="7801928"/>
          </a:xfrm>
        </p:spPr>
        <p:txBody>
          <a:bodyPr rtlCol="0">
            <a:normAutofit/>
          </a:bodyPr>
          <a:lstStyle>
            <a:lvl1pPr marL="0" indent="0">
              <a:buNone/>
              <a:defRPr sz="5900"/>
            </a:lvl1pPr>
            <a:lvl2pPr marL="837316" indent="0">
              <a:buNone/>
              <a:defRPr sz="5100"/>
            </a:lvl2pPr>
            <a:lvl3pPr marL="1674632" indent="0">
              <a:buNone/>
              <a:defRPr sz="4400"/>
            </a:lvl3pPr>
            <a:lvl4pPr marL="2511948" indent="0">
              <a:buNone/>
              <a:defRPr sz="3700"/>
            </a:lvl4pPr>
            <a:lvl5pPr marL="3349264" indent="0">
              <a:buNone/>
              <a:defRPr sz="3700"/>
            </a:lvl5pPr>
            <a:lvl6pPr marL="4186580" indent="0">
              <a:buNone/>
              <a:defRPr sz="3700"/>
            </a:lvl6pPr>
            <a:lvl7pPr marL="5023896" indent="0">
              <a:buNone/>
              <a:defRPr sz="3700"/>
            </a:lvl7pPr>
            <a:lvl8pPr marL="5861213" indent="0">
              <a:buNone/>
              <a:defRPr sz="3700"/>
            </a:lvl8pPr>
            <a:lvl9pPr marL="6698529" indent="0">
              <a:buNone/>
              <a:defRPr sz="37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195625" y="10176821"/>
            <a:ext cx="9782175" cy="1526071"/>
          </a:xfrm>
        </p:spPr>
        <p:txBody>
          <a:bodyPr/>
          <a:lstStyle>
            <a:lvl1pPr marL="0" indent="0">
              <a:buNone/>
              <a:defRPr sz="2600"/>
            </a:lvl1pPr>
            <a:lvl2pPr marL="837316" indent="0">
              <a:buNone/>
              <a:defRPr sz="2200"/>
            </a:lvl2pPr>
            <a:lvl3pPr marL="1674632" indent="0">
              <a:buNone/>
              <a:defRPr sz="1800"/>
            </a:lvl3pPr>
            <a:lvl4pPr marL="2511948" indent="0">
              <a:buNone/>
              <a:defRPr sz="1600"/>
            </a:lvl4pPr>
            <a:lvl5pPr marL="3349264" indent="0">
              <a:buNone/>
              <a:defRPr sz="1600"/>
            </a:lvl5pPr>
            <a:lvl6pPr marL="4186580" indent="0">
              <a:buNone/>
              <a:defRPr sz="1600"/>
            </a:lvl6pPr>
            <a:lvl7pPr marL="5023896" indent="0">
              <a:buNone/>
              <a:defRPr sz="1600"/>
            </a:lvl7pPr>
            <a:lvl8pPr marL="5861213" indent="0">
              <a:buNone/>
              <a:defRPr sz="1600"/>
            </a:lvl8pPr>
            <a:lvl9pPr marL="6698529" indent="0">
              <a:buNone/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E35F21-C796-4422-B8F3-DE19C75FE225}" type="datetime1">
              <a:rPr lang="en-US" smtClean="0"/>
              <a:t>6/11/2014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88688-5207-4F67-8C24-CDA5EBA99E2C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07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 b="1">
                <a:latin typeface="Verdana"/>
                <a:cs typeface="Verdana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4388" y="3033713"/>
            <a:ext cx="14674850" cy="7582693"/>
          </a:xfrm>
        </p:spPr>
        <p:txBody>
          <a:bodyPr/>
          <a:lstStyle>
            <a:lvl1pPr>
              <a:defRPr sz="3600">
                <a:latin typeface="Verdana"/>
                <a:cs typeface="Verdana"/>
              </a:defRPr>
            </a:lvl1pPr>
            <a:lvl2pPr>
              <a:defRPr sz="3600">
                <a:latin typeface="Verdana"/>
                <a:cs typeface="Verdana"/>
              </a:defRPr>
            </a:lvl2pPr>
            <a:lvl3pPr>
              <a:defRPr sz="3600">
                <a:latin typeface="Verdana"/>
                <a:cs typeface="Verdana"/>
              </a:defRPr>
            </a:lvl3pPr>
            <a:lvl4pPr>
              <a:defRPr sz="3600">
                <a:latin typeface="Verdana"/>
                <a:cs typeface="Verdana"/>
              </a:defRPr>
            </a:lvl4pPr>
            <a:lvl5pPr>
              <a:defRPr sz="3600">
                <a:latin typeface="Verdana"/>
                <a:cs typeface="Verdana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14388" y="11615738"/>
            <a:ext cx="3805237" cy="6921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CAFDBA05-7683-4E1C-A092-42DED31C2A7F}" type="datetime1">
              <a:rPr lang="en-US" altLang="nl-NL" smtClean="0"/>
              <a:t>6/11/2014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3997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7715C-D8A6-47D5-AF25-6411BF52958F}" type="datetime1">
              <a:rPr lang="en-US" smtClean="0"/>
              <a:t>6/11/2014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40B35-AA5F-4986-B578-CA7DA98571D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983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1820128" y="520732"/>
            <a:ext cx="3668316" cy="11094871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15181" y="520732"/>
            <a:ext cx="10733220" cy="11094871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774DE6-A62A-455F-AB48-A4E9DE7764F5}" type="datetime1">
              <a:rPr lang="en-US" smtClean="0"/>
              <a:t>6/11/2014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ABCEC-587A-4022-9DC9-43898E5E258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295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388" y="1547813"/>
            <a:ext cx="14674850" cy="21685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4388" y="4062413"/>
            <a:ext cx="14674850" cy="68580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56119-3BF9-4B78-B418-6683D034AC55}" type="datetime1">
              <a:rPr lang="en-US" smtClean="0"/>
              <a:t>6/11/2014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C53D8-F222-4C32-9452-14CDF80E968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934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D81BCC-C598-44FA-BF74-3C79CCE453A9}" type="datetime1">
              <a:rPr lang="en-US" smtClean="0"/>
              <a:t>6/11/2014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E6DD5-C814-4E77-9F4D-DB485F95196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8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7874" y="8355769"/>
            <a:ext cx="13858081" cy="2582583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87874" y="5511317"/>
            <a:ext cx="13858081" cy="2844452"/>
          </a:xfrm>
        </p:spPr>
        <p:txBody>
          <a:bodyPr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3731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7463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119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3492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1865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02389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86121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69852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B4B4E-AC8C-4276-AF1F-B5B893B4B045}" type="datetime1">
              <a:rPr lang="en-US" altLang="nl-NL" smtClean="0"/>
              <a:t>6/11/2014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D0989-09FA-4CFE-A06B-5352C2ABDDFB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1255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 b="1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15181" y="3034084"/>
            <a:ext cx="7200768" cy="8581520"/>
          </a:xfr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287676" y="3034084"/>
            <a:ext cx="7200768" cy="8581520"/>
          </a:xfr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14388" y="11706225"/>
            <a:ext cx="3805237" cy="692150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E30BB66C-9772-4D7D-B3E7-57CAA3BB3AB7}" type="datetime1">
              <a:rPr lang="en-US" altLang="nl-NL" smtClean="0"/>
              <a:t>6/11/2014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7021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15181" y="2910674"/>
            <a:ext cx="7203599" cy="1213030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7316" indent="0">
              <a:buNone/>
              <a:defRPr sz="3700" b="1"/>
            </a:lvl2pPr>
            <a:lvl3pPr marL="1674632" indent="0">
              <a:buNone/>
              <a:defRPr sz="3300" b="1"/>
            </a:lvl3pPr>
            <a:lvl4pPr marL="2511948" indent="0">
              <a:buNone/>
              <a:defRPr sz="2900" b="1"/>
            </a:lvl4pPr>
            <a:lvl5pPr marL="3349264" indent="0">
              <a:buNone/>
              <a:defRPr sz="2900" b="1"/>
            </a:lvl5pPr>
            <a:lvl6pPr marL="4186580" indent="0">
              <a:buNone/>
              <a:defRPr sz="2900" b="1"/>
            </a:lvl6pPr>
            <a:lvl7pPr marL="5023896" indent="0">
              <a:buNone/>
              <a:defRPr sz="2900" b="1"/>
            </a:lvl7pPr>
            <a:lvl8pPr marL="5861213" indent="0">
              <a:buNone/>
              <a:defRPr sz="2900" b="1"/>
            </a:lvl8pPr>
            <a:lvl9pPr marL="6698529" indent="0">
              <a:buNone/>
              <a:defRPr sz="29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15181" y="4123704"/>
            <a:ext cx="7203599" cy="7491898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282016" y="2910674"/>
            <a:ext cx="7206429" cy="1213030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7316" indent="0">
              <a:buNone/>
              <a:defRPr sz="3700" b="1"/>
            </a:lvl2pPr>
            <a:lvl3pPr marL="1674632" indent="0">
              <a:buNone/>
              <a:defRPr sz="3300" b="1"/>
            </a:lvl3pPr>
            <a:lvl4pPr marL="2511948" indent="0">
              <a:buNone/>
              <a:defRPr sz="2900" b="1"/>
            </a:lvl4pPr>
            <a:lvl5pPr marL="3349264" indent="0">
              <a:buNone/>
              <a:defRPr sz="2900" b="1"/>
            </a:lvl5pPr>
            <a:lvl6pPr marL="4186580" indent="0">
              <a:buNone/>
              <a:defRPr sz="2900" b="1"/>
            </a:lvl6pPr>
            <a:lvl7pPr marL="5023896" indent="0">
              <a:buNone/>
              <a:defRPr sz="2900" b="1"/>
            </a:lvl7pPr>
            <a:lvl8pPr marL="5861213" indent="0">
              <a:buNone/>
              <a:defRPr sz="2900" b="1"/>
            </a:lvl8pPr>
            <a:lvl9pPr marL="6698529" indent="0">
              <a:buNone/>
              <a:defRPr sz="29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8282016" y="4123704"/>
            <a:ext cx="7206429" cy="7491898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078B7-B22A-4694-9C5E-26CE609772C4}" type="datetime1">
              <a:rPr lang="en-US" altLang="nl-NL" smtClean="0"/>
              <a:t>6/11/2014</a:t>
            </a:fld>
            <a:endParaRPr lang="nl-NL" alt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DC3A3-3AA2-463D-85F2-86384B3DF065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4457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924F72-725F-47B5-828E-8412CB58C3E0}" type="datetime1">
              <a:rPr lang="en-US" altLang="nl-NL" smtClean="0"/>
              <a:t>6/11/2014</a:t>
            </a:fld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BC3F5-1D1B-41CA-89BF-8A20B3C6B303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003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182" y="517721"/>
            <a:ext cx="5363780" cy="2203322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74265" y="517721"/>
            <a:ext cx="9114179" cy="11097882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5182" y="2721044"/>
            <a:ext cx="5363780" cy="8894560"/>
          </a:xfrm>
        </p:spPr>
        <p:txBody>
          <a:bodyPr/>
          <a:lstStyle>
            <a:lvl1pPr marL="0" indent="0">
              <a:buNone/>
              <a:defRPr sz="2600"/>
            </a:lvl1pPr>
            <a:lvl2pPr marL="837316" indent="0">
              <a:buNone/>
              <a:defRPr sz="2200"/>
            </a:lvl2pPr>
            <a:lvl3pPr marL="1674632" indent="0">
              <a:buNone/>
              <a:defRPr sz="1800"/>
            </a:lvl3pPr>
            <a:lvl4pPr marL="2511948" indent="0">
              <a:buNone/>
              <a:defRPr sz="1600"/>
            </a:lvl4pPr>
            <a:lvl5pPr marL="3349264" indent="0">
              <a:buNone/>
              <a:defRPr sz="1600"/>
            </a:lvl5pPr>
            <a:lvl6pPr marL="4186580" indent="0">
              <a:buNone/>
              <a:defRPr sz="1600"/>
            </a:lvl6pPr>
            <a:lvl7pPr marL="5023896" indent="0">
              <a:buNone/>
              <a:defRPr sz="1600"/>
            </a:lvl7pPr>
            <a:lvl8pPr marL="5861213" indent="0">
              <a:buNone/>
              <a:defRPr sz="1600"/>
            </a:lvl8pPr>
            <a:lvl9pPr marL="6698529" indent="0">
              <a:buNone/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889562-9B85-4019-BD06-006079D82B3E}" type="datetime1">
              <a:rPr lang="en-US" altLang="nl-NL" smtClean="0"/>
              <a:t>6/11/2014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70D56-9B60-4D8B-AE20-B7744C49B31B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4174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95625" y="9102249"/>
            <a:ext cx="9782175" cy="1074572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195625" y="1161861"/>
            <a:ext cx="9782175" cy="7801928"/>
          </a:xfrm>
        </p:spPr>
        <p:txBody>
          <a:bodyPr rtlCol="0">
            <a:normAutofit/>
          </a:bodyPr>
          <a:lstStyle>
            <a:lvl1pPr marL="0" indent="0">
              <a:buNone/>
              <a:defRPr sz="5900"/>
            </a:lvl1pPr>
            <a:lvl2pPr marL="837316" indent="0">
              <a:buNone/>
              <a:defRPr sz="5100"/>
            </a:lvl2pPr>
            <a:lvl3pPr marL="1674632" indent="0">
              <a:buNone/>
              <a:defRPr sz="4400"/>
            </a:lvl3pPr>
            <a:lvl4pPr marL="2511948" indent="0">
              <a:buNone/>
              <a:defRPr sz="3700"/>
            </a:lvl4pPr>
            <a:lvl5pPr marL="3349264" indent="0">
              <a:buNone/>
              <a:defRPr sz="3700"/>
            </a:lvl5pPr>
            <a:lvl6pPr marL="4186580" indent="0">
              <a:buNone/>
              <a:defRPr sz="3700"/>
            </a:lvl6pPr>
            <a:lvl7pPr marL="5023896" indent="0">
              <a:buNone/>
              <a:defRPr sz="3700"/>
            </a:lvl7pPr>
            <a:lvl8pPr marL="5861213" indent="0">
              <a:buNone/>
              <a:defRPr sz="3700"/>
            </a:lvl8pPr>
            <a:lvl9pPr marL="6698529" indent="0">
              <a:buNone/>
              <a:defRPr sz="37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195625" y="10176821"/>
            <a:ext cx="9782175" cy="1526071"/>
          </a:xfrm>
        </p:spPr>
        <p:txBody>
          <a:bodyPr/>
          <a:lstStyle>
            <a:lvl1pPr marL="0" indent="0">
              <a:buNone/>
              <a:defRPr sz="2600"/>
            </a:lvl1pPr>
            <a:lvl2pPr marL="837316" indent="0">
              <a:buNone/>
              <a:defRPr sz="2200"/>
            </a:lvl2pPr>
            <a:lvl3pPr marL="1674632" indent="0">
              <a:buNone/>
              <a:defRPr sz="1800"/>
            </a:lvl3pPr>
            <a:lvl4pPr marL="2511948" indent="0">
              <a:buNone/>
              <a:defRPr sz="1600"/>
            </a:lvl4pPr>
            <a:lvl5pPr marL="3349264" indent="0">
              <a:buNone/>
              <a:defRPr sz="1600"/>
            </a:lvl5pPr>
            <a:lvl6pPr marL="4186580" indent="0">
              <a:buNone/>
              <a:defRPr sz="1600"/>
            </a:lvl6pPr>
            <a:lvl7pPr marL="5023896" indent="0">
              <a:buNone/>
              <a:defRPr sz="1600"/>
            </a:lvl7pPr>
            <a:lvl8pPr marL="5861213" indent="0">
              <a:buNone/>
              <a:defRPr sz="1600"/>
            </a:lvl8pPr>
            <a:lvl9pPr marL="6698529" indent="0">
              <a:buNone/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82123-BEA8-44C9-A8BF-6E77275963BA}" type="datetime1">
              <a:rPr lang="en-US" altLang="nl-NL" smtClean="0"/>
              <a:t>6/11/2014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76A20-CC74-4C13-AD03-BABBE5E3C28A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6199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016C0-0394-41A0-A666-44BCFC40022E}" type="datetime1">
              <a:rPr lang="en-US" altLang="nl-NL" smtClean="0"/>
              <a:t>6/11/2014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2EEAD-C0CB-4F2B-9873-AF8F7523CA11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037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14388" y="1547813"/>
            <a:ext cx="146748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7463" tIns="83732" rIns="167463" bIns="837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14388" y="4062413"/>
            <a:ext cx="1467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7463" tIns="83732" rIns="167463" bIns="837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4388" y="520700"/>
            <a:ext cx="3805237" cy="692150"/>
          </a:xfrm>
          <a:prstGeom prst="rect">
            <a:avLst/>
          </a:prstGeom>
        </p:spPr>
        <p:txBody>
          <a:bodyPr vert="horz" wrap="square" lIns="167463" tIns="83732" rIns="167463" bIns="83732" numCol="1" anchor="ctr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898989"/>
                </a:solidFill>
                <a:latin typeface="Verdana" pitchFamily="-108" charset="0"/>
              </a:defRPr>
            </a:lvl1pPr>
          </a:lstStyle>
          <a:p>
            <a:fld id="{7B3B5D6E-A64C-4910-AB48-0F885B82302C}" type="datetime1">
              <a:rPr lang="en-US" altLang="nl-NL" smtClean="0"/>
              <a:t>6/11/2014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19625" y="520700"/>
            <a:ext cx="5164138" cy="692150"/>
          </a:xfrm>
          <a:prstGeom prst="rect">
            <a:avLst/>
          </a:prstGeom>
        </p:spPr>
        <p:txBody>
          <a:bodyPr vert="horz" wrap="square" lIns="167463" tIns="83732" rIns="167463" bIns="83732" numCol="1" anchor="ctr" anchorCtr="0" compatLnSpc="1">
            <a:prstTxWarp prst="textNoShape">
              <a:avLst/>
            </a:prstTxWarp>
          </a:bodyPr>
          <a:lstStyle>
            <a:lvl1pPr algn="ctr">
              <a:defRPr sz="2200">
                <a:solidFill>
                  <a:srgbClr val="898989"/>
                </a:solidFill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783763" y="520700"/>
            <a:ext cx="1192212" cy="692150"/>
          </a:xfrm>
          <a:prstGeom prst="rect">
            <a:avLst/>
          </a:prstGeom>
        </p:spPr>
        <p:txBody>
          <a:bodyPr vert="horz" wrap="square" lIns="167463" tIns="83732" rIns="167463" bIns="83732" numCol="1" anchor="ctr" anchorCtr="0" compatLnSpc="1">
            <a:prstTxWarp prst="textNoShape">
              <a:avLst/>
            </a:prstTxWarp>
          </a:bodyPr>
          <a:lstStyle>
            <a:lvl1pPr algn="r">
              <a:defRPr sz="2200">
                <a:solidFill>
                  <a:srgbClr val="898989"/>
                </a:solidFill>
                <a:latin typeface="Verdana" pitchFamily="-108" charset="0"/>
              </a:defRPr>
            </a:lvl1pPr>
          </a:lstStyle>
          <a:p>
            <a:fld id="{FA52C929-0B37-4F30-A2F0-9FB4046653AB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68" r:id="rId3"/>
    <p:sldLayoutId id="2147483771" r:id="rId4"/>
    <p:sldLayoutId id="2147483767" r:id="rId5"/>
    <p:sldLayoutId id="2147483766" r:id="rId6"/>
    <p:sldLayoutId id="2147483765" r:id="rId7"/>
    <p:sldLayoutId id="2147483764" r:id="rId8"/>
    <p:sldLayoutId id="2147483763" r:id="rId9"/>
    <p:sldLayoutId id="2147483762" r:id="rId10"/>
    <p:sldLayoutId id="2147483786" r:id="rId11"/>
  </p:sldLayoutIdLst>
  <p:hf sldNum="0" hdr="0" ftr="0" dt="0"/>
  <p:txStyles>
    <p:titleStyle>
      <a:lvl1pPr algn="l" defTabSz="836613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defTabSz="83661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Verdana" pitchFamily="-110" charset="0"/>
          <a:ea typeface="ＭＳ Ｐゴシック" pitchFamily="-111" charset="-128"/>
          <a:cs typeface="ＭＳ Ｐゴシック" pitchFamily="-111" charset="-128"/>
        </a:defRPr>
      </a:lvl2pPr>
      <a:lvl3pPr algn="l" defTabSz="83661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Verdana" pitchFamily="-110" charset="0"/>
          <a:ea typeface="ＭＳ Ｐゴシック" pitchFamily="-111" charset="-128"/>
          <a:cs typeface="ＭＳ Ｐゴシック" pitchFamily="-111" charset="-128"/>
        </a:defRPr>
      </a:lvl3pPr>
      <a:lvl4pPr algn="l" defTabSz="83661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Verdana" pitchFamily="-110" charset="0"/>
          <a:ea typeface="ＭＳ Ｐゴシック" pitchFamily="-111" charset="-128"/>
          <a:cs typeface="ＭＳ Ｐゴシック" pitchFamily="-111" charset="-128"/>
        </a:defRPr>
      </a:lvl4pPr>
      <a:lvl5pPr algn="l" defTabSz="83661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Verdana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defTabSz="836613" rtl="0" fontAlgn="base">
        <a:spcBef>
          <a:spcPct val="0"/>
        </a:spcBef>
        <a:spcAft>
          <a:spcPct val="0"/>
        </a:spcAft>
        <a:defRPr sz="81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836613" rtl="0" fontAlgn="base">
        <a:spcBef>
          <a:spcPct val="0"/>
        </a:spcBef>
        <a:spcAft>
          <a:spcPct val="0"/>
        </a:spcAft>
        <a:defRPr sz="81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836613" rtl="0" fontAlgn="base">
        <a:spcBef>
          <a:spcPct val="0"/>
        </a:spcBef>
        <a:spcAft>
          <a:spcPct val="0"/>
        </a:spcAft>
        <a:defRPr sz="81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836613" rtl="0" fontAlgn="base">
        <a:spcBef>
          <a:spcPct val="0"/>
        </a:spcBef>
        <a:spcAft>
          <a:spcPct val="0"/>
        </a:spcAft>
        <a:defRPr sz="81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627063" indent="-627063" algn="l" defTabSz="836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1360488" indent="-522288" algn="l" defTabSz="836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2092325" indent="-417513" algn="l" defTabSz="836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2930525" indent="-417513" algn="l" defTabSz="836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3767138" indent="-417513" algn="l" defTabSz="836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4605238" indent="-418658" algn="l" defTabSz="837316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42555" indent="-418658" algn="l" defTabSz="837316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279871" indent="-418658" algn="l" defTabSz="837316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17187" indent="-418658" algn="l" defTabSz="837316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37316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74632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11948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49264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86580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23896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61213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98529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14388" y="1547813"/>
            <a:ext cx="1467485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7463" tIns="83732" rIns="167463" bIns="837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14388" y="4062413"/>
            <a:ext cx="1467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67463" tIns="83732" rIns="167463" bIns="837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4388" y="520700"/>
            <a:ext cx="3805237" cy="692150"/>
          </a:xfrm>
          <a:prstGeom prst="rect">
            <a:avLst/>
          </a:prstGeom>
        </p:spPr>
        <p:txBody>
          <a:bodyPr vert="horz" wrap="square" lIns="167463" tIns="83732" rIns="167463" bIns="83732" numCol="1" anchor="ctr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898989"/>
                </a:solidFill>
                <a:latin typeface="Verdana" pitchFamily="-108" charset="0"/>
              </a:defRPr>
            </a:lvl1pPr>
          </a:lstStyle>
          <a:p>
            <a:fld id="{4BBEF77D-782F-411B-84C8-F86076704E11}" type="datetime1">
              <a:rPr lang="en-US" smtClean="0"/>
              <a:t>6/11/2014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619625" y="520700"/>
            <a:ext cx="5164138" cy="692150"/>
          </a:xfrm>
          <a:prstGeom prst="rect">
            <a:avLst/>
          </a:prstGeom>
        </p:spPr>
        <p:txBody>
          <a:bodyPr vert="horz" wrap="square" lIns="167463" tIns="83732" rIns="167463" bIns="83732" numCol="1" anchor="ctr" anchorCtr="0" compatLnSpc="1">
            <a:prstTxWarp prst="textNoShape">
              <a:avLst/>
            </a:prstTxWarp>
          </a:bodyPr>
          <a:lstStyle>
            <a:lvl1pPr algn="ctr">
              <a:defRPr sz="2200">
                <a:solidFill>
                  <a:srgbClr val="898989"/>
                </a:solidFill>
                <a:latin typeface="Verdana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783763" y="520700"/>
            <a:ext cx="1192212" cy="692150"/>
          </a:xfrm>
          <a:prstGeom prst="rect">
            <a:avLst/>
          </a:prstGeom>
        </p:spPr>
        <p:txBody>
          <a:bodyPr vert="horz" wrap="square" lIns="167463" tIns="83732" rIns="167463" bIns="83732" numCol="1" anchor="ctr" anchorCtr="0" compatLnSpc="1">
            <a:prstTxWarp prst="textNoShape">
              <a:avLst/>
            </a:prstTxWarp>
          </a:bodyPr>
          <a:lstStyle>
            <a:lvl1pPr algn="r">
              <a:defRPr sz="2200">
                <a:solidFill>
                  <a:srgbClr val="898989"/>
                </a:solidFill>
                <a:latin typeface="Verdana" pitchFamily="-108" charset="0"/>
              </a:defRPr>
            </a:lvl1pPr>
          </a:lstStyle>
          <a:p>
            <a:fld id="{128417BF-83C7-40D2-BCC8-1AF912A09DF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6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4" r:id="rId11"/>
    <p:sldLayoutId id="2147483785" r:id="rId12"/>
  </p:sldLayoutIdLst>
  <p:hf sldNum="0" hdr="0" ftr="0" dt="0"/>
  <p:txStyles>
    <p:titleStyle>
      <a:lvl1pPr algn="l" defTabSz="836613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defTabSz="83661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Verdana" pitchFamily="-110" charset="0"/>
          <a:ea typeface="ＭＳ Ｐゴシック" pitchFamily="-111" charset="-128"/>
          <a:cs typeface="ＭＳ Ｐゴシック" pitchFamily="-111" charset="-128"/>
        </a:defRPr>
      </a:lvl2pPr>
      <a:lvl3pPr algn="l" defTabSz="83661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Verdana" pitchFamily="-110" charset="0"/>
          <a:ea typeface="ＭＳ Ｐゴシック" pitchFamily="-111" charset="-128"/>
          <a:cs typeface="ＭＳ Ｐゴシック" pitchFamily="-111" charset="-128"/>
        </a:defRPr>
      </a:lvl3pPr>
      <a:lvl4pPr algn="l" defTabSz="83661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Verdana" pitchFamily="-110" charset="0"/>
          <a:ea typeface="ＭＳ Ｐゴシック" pitchFamily="-111" charset="-128"/>
          <a:cs typeface="ＭＳ Ｐゴシック" pitchFamily="-111" charset="-128"/>
        </a:defRPr>
      </a:lvl4pPr>
      <a:lvl5pPr algn="l" defTabSz="83661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Verdana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defTabSz="836613" rtl="0" fontAlgn="base">
        <a:spcBef>
          <a:spcPct val="0"/>
        </a:spcBef>
        <a:spcAft>
          <a:spcPct val="0"/>
        </a:spcAft>
        <a:defRPr sz="81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836613" rtl="0" fontAlgn="base">
        <a:spcBef>
          <a:spcPct val="0"/>
        </a:spcBef>
        <a:spcAft>
          <a:spcPct val="0"/>
        </a:spcAft>
        <a:defRPr sz="81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836613" rtl="0" fontAlgn="base">
        <a:spcBef>
          <a:spcPct val="0"/>
        </a:spcBef>
        <a:spcAft>
          <a:spcPct val="0"/>
        </a:spcAft>
        <a:defRPr sz="81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836613" rtl="0" fontAlgn="base">
        <a:spcBef>
          <a:spcPct val="0"/>
        </a:spcBef>
        <a:spcAft>
          <a:spcPct val="0"/>
        </a:spcAft>
        <a:defRPr sz="81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627063" indent="-627063" algn="l" defTabSz="836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1360488" indent="-522288" algn="l" defTabSz="836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2092325" indent="-417513" algn="l" defTabSz="836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2930525" indent="-417513" algn="l" defTabSz="836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3767138" indent="-417513" algn="l" defTabSz="836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4605238" indent="-418658" algn="l" defTabSz="837316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42555" indent="-418658" algn="l" defTabSz="837316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279871" indent="-418658" algn="l" defTabSz="837316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17187" indent="-418658" algn="l" defTabSz="837316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37316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74632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11948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49264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86580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23896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61213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98529" algn="l" defTabSz="837316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el 4"/>
          <p:cNvSpPr>
            <a:spLocks noGrp="1"/>
          </p:cNvSpPr>
          <p:nvPr>
            <p:ph type="subTitle" idx="1"/>
          </p:nvPr>
        </p:nvSpPr>
        <p:spPr>
          <a:xfrm>
            <a:off x="2319164" y="6141566"/>
            <a:ext cx="13105456" cy="3322638"/>
          </a:xfrm>
        </p:spPr>
        <p:txBody>
          <a:bodyPr/>
          <a:lstStyle/>
          <a:p>
            <a:pPr algn="l"/>
            <a:r>
              <a:rPr lang="en-US" altLang="nl-NL" sz="6000" dirty="0" smtClean="0">
                <a:latin typeface="Verdana" pitchFamily="-108" charset="0"/>
                <a:ea typeface="ＭＳ Ｐゴシック" pitchFamily="-108" charset="-128"/>
              </a:rPr>
              <a:t>Thinking the unthinkable – doing away with the library catalogue</a:t>
            </a:r>
          </a:p>
          <a:p>
            <a:endParaRPr lang="en-US" altLang="nl-NL" dirty="0">
              <a:latin typeface="Verdana" pitchFamily="-108" charset="0"/>
              <a:ea typeface="ＭＳ Ｐゴシック" pitchFamily="-108" charset="-128"/>
            </a:endParaRPr>
          </a:p>
          <a:p>
            <a:endParaRPr lang="en-US" altLang="nl-NL" sz="4000" dirty="0" smtClean="0">
              <a:latin typeface="Verdana" pitchFamily="-108" charset="0"/>
              <a:ea typeface="ＭＳ Ｐゴシック" pitchFamily="-108" charset="-128"/>
            </a:endParaRPr>
          </a:p>
          <a:p>
            <a:r>
              <a:rPr lang="en-US" altLang="nl-NL" sz="4000" b="0" dirty="0" smtClean="0">
                <a:latin typeface="Verdana" pitchFamily="-108" charset="0"/>
                <a:ea typeface="ＭＳ Ｐゴシック" pitchFamily="-108" charset="-128"/>
              </a:rPr>
              <a:t>UKSG Webinar, June 2014</a:t>
            </a:r>
          </a:p>
          <a:p>
            <a:r>
              <a:rPr lang="en-US" altLang="nl-NL" sz="3600" b="0" dirty="0" smtClean="0">
                <a:latin typeface="Verdana" pitchFamily="-108" charset="0"/>
                <a:ea typeface="ＭＳ Ｐゴシック" pitchFamily="-108" charset="-128"/>
              </a:rPr>
              <a:t>Simone Kortekaas</a:t>
            </a:r>
          </a:p>
          <a:p>
            <a:endParaRPr lang="en-US" altLang="nl-NL" dirty="0">
              <a:latin typeface="Verdana" pitchFamily="-108" charset="0"/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1378" y="846073"/>
            <a:ext cx="11214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800" b="1" dirty="0" smtClean="0">
                <a:latin typeface="Calibri" pitchFamily="34" charset="0"/>
              </a:rPr>
              <a:t>Trends search behaviour Utrecht University</a:t>
            </a:r>
            <a:endParaRPr lang="nl-NL" sz="4800" b="1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996" y="2973214"/>
            <a:ext cx="14617624" cy="82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7005" y="2181126"/>
            <a:ext cx="718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increase / decrease in use</a:t>
            </a:r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0" y="1821600"/>
            <a:ext cx="15660000" cy="915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33348" y="812974"/>
            <a:ext cx="40906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 smtClean="0">
                <a:latin typeface="Calibri" pitchFamily="34" charset="0"/>
              </a:rPr>
              <a:t>Library website</a:t>
            </a:r>
            <a:endParaRPr lang="nl-NL" sz="4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7036" y="3526631"/>
            <a:ext cx="49218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Tx/>
              <a:buChar char="-"/>
            </a:pPr>
            <a:r>
              <a:rPr lang="nl-NL" sz="4800" b="1" dirty="0" smtClean="0">
                <a:latin typeface="Calibri" pitchFamily="34" charset="0"/>
              </a:rPr>
              <a:t>Communication</a:t>
            </a:r>
            <a:endParaRPr lang="nl-NL" sz="4800" b="1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3431" y="4975626"/>
            <a:ext cx="7479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 smtClean="0">
                <a:latin typeface="Calibri" pitchFamily="34" charset="0"/>
              </a:rPr>
              <a:t>-  Changes in library website </a:t>
            </a:r>
            <a:endParaRPr lang="nl-NL" sz="4800" b="1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8248" y="6501606"/>
            <a:ext cx="92649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 smtClean="0">
                <a:latin typeface="Calibri" pitchFamily="34" charset="0"/>
              </a:rPr>
              <a:t>-  Changes in instructions &amp; support</a:t>
            </a:r>
            <a:endParaRPr lang="nl-NL" sz="4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48" y="3621286"/>
            <a:ext cx="7595499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068" y="3549278"/>
            <a:ext cx="7070592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77" y="1423223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06" y="994597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88624" y="1605062"/>
            <a:ext cx="5271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prstClr val="black"/>
                </a:solidFill>
                <a:latin typeface="Calibri" pitchFamily="34" charset="0"/>
              </a:rPr>
              <a:t>#</a:t>
            </a:r>
            <a:r>
              <a:rPr lang="nl-NL" sz="4000" dirty="0" err="1" smtClean="0">
                <a:solidFill>
                  <a:prstClr val="black"/>
                </a:solidFill>
                <a:latin typeface="Calibri" pitchFamily="34" charset="0"/>
              </a:rPr>
              <a:t>biebtip</a:t>
            </a:r>
            <a:r>
              <a:rPr lang="nl-NL" sz="40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nl-NL" sz="4000" dirty="0" smtClean="0">
                <a:solidFill>
                  <a:prstClr val="black"/>
                </a:solidFill>
                <a:latin typeface="Calibri" pitchFamily="34" charset="0"/>
              </a:rPr>
              <a:t>   #betervinden</a:t>
            </a:r>
          </a:p>
        </p:txBody>
      </p:sp>
    </p:spTree>
    <p:extLst>
      <p:ext uri="{BB962C8B-B14F-4D97-AF65-F5344CB8AC3E}">
        <p14:creationId xmlns:p14="http://schemas.microsoft.com/office/powerpoint/2010/main" val="19432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0" y="1533054"/>
            <a:ext cx="15660000" cy="945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4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68" y="20885"/>
            <a:ext cx="13176000" cy="1134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3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96" y="1101006"/>
            <a:ext cx="10657184" cy="95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3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8" y="164902"/>
            <a:ext cx="11634597" cy="1026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6303625" cy="11398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52" y="1749078"/>
            <a:ext cx="10800000" cy="85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91172" y="1317030"/>
            <a:ext cx="11449272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228" y="2109118"/>
            <a:ext cx="10800000" cy="60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48" y="740966"/>
            <a:ext cx="10800000" cy="10014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"/>
          <p:cNvSpPr>
            <a:spLocks noGrp="1"/>
          </p:cNvSpPr>
          <p:nvPr>
            <p:ph type="body" idx="4294967295"/>
          </p:nvPr>
        </p:nvSpPr>
        <p:spPr>
          <a:xfrm>
            <a:off x="7575748" y="7725742"/>
            <a:ext cx="8496945" cy="4104456"/>
          </a:xfrm>
          <a:noFill/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4000" b="1" dirty="0" smtClean="0">
                <a:ea typeface="ＭＳ Ｐゴシック" pitchFamily="-108" charset="-128"/>
              </a:rPr>
              <a:t>University libraries have lost their role in the discovery of scientific information. </a:t>
            </a:r>
          </a:p>
          <a:p>
            <a:pPr marL="0" indent="0">
              <a:buFont typeface="Arial" charset="0"/>
              <a:buNone/>
            </a:pPr>
            <a:endParaRPr lang="en-US" sz="4000" b="1" dirty="0" smtClean="0">
              <a:ea typeface="ＭＳ Ｐゴシック" pitchFamily="-108" charset="-128"/>
            </a:endParaRPr>
          </a:p>
          <a:p>
            <a:pPr marL="0" indent="0">
              <a:buFont typeface="Arial" charset="0"/>
              <a:buNone/>
            </a:pPr>
            <a:r>
              <a:rPr lang="en-US" sz="4000" b="1" dirty="0" smtClean="0">
                <a:ea typeface="ＭＳ Ｐゴシック" pitchFamily="-108" charset="-128"/>
              </a:rPr>
              <a:t>They better focus on delivery.</a:t>
            </a:r>
          </a:p>
        </p:txBody>
      </p:sp>
    </p:spTree>
    <p:extLst>
      <p:ext uri="{BB962C8B-B14F-4D97-AF65-F5344CB8AC3E}">
        <p14:creationId xmlns:p14="http://schemas.microsoft.com/office/powerpoint/2010/main" val="12163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7036" y="3117230"/>
            <a:ext cx="13716000" cy="4608512"/>
            <a:chOff x="2554878" y="6069558"/>
            <a:chExt cx="13716000" cy="4608512"/>
          </a:xfrm>
        </p:grpSpPr>
        <p:pic>
          <p:nvPicPr>
            <p:cNvPr id="3" name="Picture 2" descr="https://encrypted-tbn0.gstatic.com/images?q=tbn:ANd9GcRWSVjbZYrnEbT-G-Zj3QKdxlV8fI8-S1cw-QY6gD01rtIVAUfK8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878" y="6069558"/>
              <a:ext cx="13716000" cy="4608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921873" y="7245568"/>
              <a:ext cx="8243539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5400" b="1" dirty="0" smtClean="0">
                  <a:solidFill>
                    <a:prstClr val="black"/>
                  </a:solidFill>
                  <a:latin typeface="Calibri" pitchFamily="34" charset="0"/>
                </a:rPr>
                <a:t>Wherever you’re searching, </a:t>
              </a:r>
            </a:p>
            <a:p>
              <a:r>
                <a:rPr lang="nl-NL" sz="5400" b="1" dirty="0">
                  <a:solidFill>
                    <a:prstClr val="black"/>
                  </a:solidFill>
                  <a:latin typeface="Calibri" pitchFamily="34" charset="0"/>
                </a:rPr>
                <a:t>w</a:t>
              </a:r>
              <a:r>
                <a:rPr lang="nl-NL" sz="5400" b="1" dirty="0" smtClean="0">
                  <a:solidFill>
                    <a:prstClr val="black"/>
                  </a:solidFill>
                  <a:latin typeface="Calibri" pitchFamily="34" charset="0"/>
                </a:rPr>
                <a:t>e’ll make sure you get it!  </a:t>
              </a:r>
              <a:endParaRPr lang="nl-NL" sz="54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8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" y="519112"/>
            <a:ext cx="14784387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383060" y="2682875"/>
            <a:ext cx="123853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nl-NL" sz="4800" dirty="0" err="1" smtClean="0">
                <a:latin typeface="Calibri"/>
                <a:cs typeface="Calibri"/>
              </a:rPr>
              <a:t>Add</a:t>
            </a:r>
            <a:r>
              <a:rPr lang="nl-NL" sz="4800" dirty="0" smtClean="0">
                <a:latin typeface="Calibri"/>
                <a:cs typeface="Calibri"/>
              </a:rPr>
              <a:t> holding information </a:t>
            </a:r>
            <a:r>
              <a:rPr lang="nl-NL" sz="4800" dirty="0" err="1" smtClean="0">
                <a:latin typeface="Calibri"/>
                <a:cs typeface="Calibri"/>
              </a:rPr>
              <a:t>to</a:t>
            </a:r>
            <a:r>
              <a:rPr lang="nl-NL" sz="4800" dirty="0" smtClean="0">
                <a:latin typeface="Calibri"/>
                <a:cs typeface="Calibri"/>
              </a:rPr>
              <a:t> </a:t>
            </a:r>
            <a:r>
              <a:rPr lang="nl-NL" sz="4800" dirty="0" err="1" smtClean="0">
                <a:latin typeface="Calibri"/>
                <a:cs typeface="Calibri"/>
              </a:rPr>
              <a:t>discovery</a:t>
            </a:r>
            <a:r>
              <a:rPr lang="nl-NL" sz="4800" dirty="0" smtClean="0">
                <a:latin typeface="Calibri"/>
                <a:cs typeface="Calibri"/>
              </a:rPr>
              <a:t> tools</a:t>
            </a:r>
          </a:p>
          <a:p>
            <a:pPr marL="457200" indent="-457200">
              <a:buFont typeface="Arial"/>
              <a:buChar char="•"/>
            </a:pPr>
            <a:endParaRPr lang="nl-NL" sz="48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nl-NL" sz="4800" dirty="0" smtClean="0">
                <a:latin typeface="Calibri"/>
                <a:cs typeface="Calibri"/>
              </a:rPr>
              <a:t>Offer </a:t>
            </a:r>
            <a:r>
              <a:rPr lang="nl-NL" sz="4800" dirty="0" err="1" smtClean="0">
                <a:latin typeface="Calibri"/>
                <a:cs typeface="Calibri"/>
              </a:rPr>
              <a:t>our</a:t>
            </a:r>
            <a:r>
              <a:rPr lang="nl-NL" sz="4800" dirty="0" smtClean="0">
                <a:latin typeface="Calibri"/>
                <a:cs typeface="Calibri"/>
              </a:rPr>
              <a:t> SFX </a:t>
            </a:r>
            <a:r>
              <a:rPr lang="nl-NL" sz="4800" dirty="0" err="1" smtClean="0">
                <a:latin typeface="Calibri"/>
                <a:cs typeface="Calibri"/>
              </a:rPr>
              <a:t>knowledge</a:t>
            </a:r>
            <a:r>
              <a:rPr lang="nl-NL" sz="4800" dirty="0" smtClean="0">
                <a:latin typeface="Calibri"/>
                <a:cs typeface="Calibri"/>
              </a:rPr>
              <a:t> base </a:t>
            </a:r>
            <a:r>
              <a:rPr lang="nl-NL" sz="4800" dirty="0" err="1" smtClean="0">
                <a:latin typeface="Calibri"/>
                <a:cs typeface="Calibri"/>
              </a:rPr>
              <a:t>to</a:t>
            </a:r>
            <a:r>
              <a:rPr lang="nl-NL" sz="4800" dirty="0" smtClean="0">
                <a:latin typeface="Calibri"/>
                <a:cs typeface="Calibri"/>
              </a:rPr>
              <a:t> Google </a:t>
            </a:r>
            <a:r>
              <a:rPr lang="nl-NL" sz="4800" dirty="0" err="1" smtClean="0">
                <a:latin typeface="Calibri"/>
                <a:cs typeface="Calibri"/>
              </a:rPr>
              <a:t>Scholar</a:t>
            </a:r>
            <a:r>
              <a:rPr lang="nl-NL" sz="4800" dirty="0" smtClean="0">
                <a:latin typeface="Calibri"/>
                <a:cs typeface="Calibri"/>
              </a:rPr>
              <a:t> </a:t>
            </a:r>
            <a:r>
              <a:rPr lang="nl-NL" sz="4800" dirty="0" err="1" smtClean="0">
                <a:latin typeface="Calibri"/>
                <a:cs typeface="Calibri"/>
              </a:rPr>
              <a:t>and</a:t>
            </a:r>
            <a:r>
              <a:rPr lang="nl-NL" sz="4800" dirty="0" smtClean="0">
                <a:latin typeface="Calibri"/>
                <a:cs typeface="Calibri"/>
              </a:rPr>
              <a:t> </a:t>
            </a:r>
            <a:r>
              <a:rPr lang="nl-NL" sz="4800" dirty="0" err="1" smtClean="0">
                <a:latin typeface="Calibri"/>
                <a:cs typeface="Calibri"/>
              </a:rPr>
              <a:t>Scopus</a:t>
            </a:r>
            <a:endParaRPr lang="nl-NL" sz="48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nl-NL" sz="48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nl-NL" sz="4800" dirty="0" smtClean="0">
                <a:latin typeface="Calibri"/>
                <a:cs typeface="Calibri"/>
              </a:rPr>
              <a:t>Open up </a:t>
            </a:r>
            <a:r>
              <a:rPr lang="nl-NL" sz="4800" dirty="0" err="1" smtClean="0">
                <a:latin typeface="Calibri"/>
                <a:cs typeface="Calibri"/>
              </a:rPr>
              <a:t>our</a:t>
            </a:r>
            <a:r>
              <a:rPr lang="nl-NL" sz="4800" dirty="0" smtClean="0">
                <a:latin typeface="Calibri"/>
                <a:cs typeface="Calibri"/>
              </a:rPr>
              <a:t> </a:t>
            </a:r>
            <a:r>
              <a:rPr lang="nl-NL" sz="4800" dirty="0" err="1" smtClean="0">
                <a:latin typeface="Calibri"/>
                <a:cs typeface="Calibri"/>
              </a:rPr>
              <a:t>repository</a:t>
            </a:r>
            <a:r>
              <a:rPr lang="nl-NL" sz="4800" dirty="0" smtClean="0">
                <a:latin typeface="Calibri"/>
                <a:cs typeface="Calibri"/>
              </a:rPr>
              <a:t> </a:t>
            </a:r>
            <a:r>
              <a:rPr lang="nl-NL" sz="4800" dirty="0" err="1" smtClean="0">
                <a:latin typeface="Calibri"/>
                <a:cs typeface="Calibri"/>
              </a:rPr>
              <a:t>for</a:t>
            </a:r>
            <a:r>
              <a:rPr lang="nl-NL" sz="4800" dirty="0" smtClean="0">
                <a:latin typeface="Calibri"/>
                <a:cs typeface="Calibri"/>
              </a:rPr>
              <a:t> </a:t>
            </a:r>
            <a:r>
              <a:rPr lang="nl-NL" sz="4800" dirty="0" err="1" smtClean="0">
                <a:latin typeface="Calibri"/>
                <a:cs typeface="Calibri"/>
              </a:rPr>
              <a:t>harvesting</a:t>
            </a:r>
            <a:endParaRPr lang="nl-NL" sz="4800" dirty="0" smtClean="0">
              <a:latin typeface="Calibri"/>
              <a:cs typeface="Calibri"/>
            </a:endParaRPr>
          </a:p>
          <a:p>
            <a:endParaRPr lang="nl-NL" sz="48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nl-NL" sz="4800" dirty="0" smtClean="0">
                <a:latin typeface="Calibri"/>
                <a:cs typeface="Calibri"/>
              </a:rPr>
              <a:t>Supply easy </a:t>
            </a:r>
            <a:r>
              <a:rPr lang="nl-NL" sz="4800" dirty="0" err="1" smtClean="0">
                <a:latin typeface="Calibri"/>
                <a:cs typeface="Calibri"/>
              </a:rPr>
              <a:t>authentication</a:t>
            </a:r>
            <a:r>
              <a:rPr lang="nl-NL" sz="4800" dirty="0" smtClean="0">
                <a:latin typeface="Calibri"/>
                <a:cs typeface="Calibri"/>
              </a:rPr>
              <a:t> </a:t>
            </a:r>
            <a:r>
              <a:rPr lang="nl-NL" sz="4800" dirty="0" err="1" smtClean="0">
                <a:latin typeface="Calibri"/>
                <a:cs typeface="Calibri"/>
              </a:rPr>
              <a:t>for</a:t>
            </a:r>
            <a:r>
              <a:rPr lang="nl-NL" sz="4800" dirty="0" smtClean="0">
                <a:latin typeface="Calibri"/>
                <a:cs typeface="Calibri"/>
              </a:rPr>
              <a:t> off campus users</a:t>
            </a:r>
            <a:endParaRPr lang="nl-NL" sz="4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7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7316" y="812974"/>
            <a:ext cx="8774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 smtClean="0">
                <a:solidFill>
                  <a:prstClr val="black"/>
                </a:solidFill>
                <a:latin typeface="Calibri" pitchFamily="34" charset="0"/>
              </a:rPr>
              <a:t>Bookmarklet (access from home):</a:t>
            </a:r>
            <a:endParaRPr lang="nl-NL" sz="4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92372" y="4629398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96" y="1749078"/>
            <a:ext cx="6480720" cy="88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7316" y="812974"/>
            <a:ext cx="8774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 smtClean="0">
                <a:latin typeface="Calibri" pitchFamily="34" charset="0"/>
              </a:rPr>
              <a:t>Bookmarklet (access from home):</a:t>
            </a:r>
            <a:endParaRPr lang="nl-NL" sz="4800" b="1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92372" y="4629398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00" y="2048400"/>
            <a:ext cx="12240000" cy="870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309" y="3213977"/>
            <a:ext cx="288000" cy="288000"/>
          </a:xfrm>
          <a:prstGeom prst="rect">
            <a:avLst/>
          </a:prstGeom>
        </p:spPr>
      </p:pic>
      <p:sp>
        <p:nvSpPr>
          <p:cNvPr id="10" name="Left Arrow 9"/>
          <p:cNvSpPr>
            <a:spLocks noChangeAspect="1"/>
          </p:cNvSpPr>
          <p:nvPr/>
        </p:nvSpPr>
        <p:spPr>
          <a:xfrm>
            <a:off x="9780247" y="3016576"/>
            <a:ext cx="1641780" cy="64807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3124200"/>
            <a:ext cx="6029325" cy="67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1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Keep improving delivery</a:t>
            </a:r>
          </a:p>
          <a:p>
            <a:r>
              <a:rPr lang="en-US" dirty="0" smtClean="0"/>
              <a:t>Keep track of where our users are (trend watching, user surveys, statistics)</a:t>
            </a:r>
          </a:p>
          <a:p>
            <a:r>
              <a:rPr lang="en-US" dirty="0" smtClean="0"/>
              <a:t>Cooperate with other libraries </a:t>
            </a:r>
          </a:p>
          <a:p>
            <a:r>
              <a:rPr lang="en-US" dirty="0" smtClean="0"/>
              <a:t>Phase out our </a:t>
            </a:r>
            <a:r>
              <a:rPr lang="en-US" dirty="0" err="1" smtClean="0"/>
              <a:t>WebOPAC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86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"/>
          <p:cNvSpPr>
            <a:spLocks noGrp="1"/>
          </p:cNvSpPr>
          <p:nvPr>
            <p:ph type="body" idx="4294967295"/>
          </p:nvPr>
        </p:nvSpPr>
        <p:spPr>
          <a:xfrm>
            <a:off x="6063580" y="6666509"/>
            <a:ext cx="9952013" cy="6336704"/>
          </a:xfrm>
          <a:noFill/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4000" b="1" dirty="0" smtClean="0">
                <a:ea typeface="ＭＳ Ｐゴシック" pitchFamily="-108" charset="-128"/>
              </a:rPr>
              <a:t>Without your own discovery tool you might feel stark naked. However, we have to admit that others can do a better job on discovery. </a:t>
            </a:r>
          </a:p>
          <a:p>
            <a:pPr marL="0" indent="0">
              <a:buFont typeface="Arial" charset="0"/>
              <a:buNone/>
            </a:pPr>
            <a:endParaRPr lang="en-US" sz="4000" b="1" dirty="0" smtClean="0">
              <a:ea typeface="ＭＳ Ｐゴシック" pitchFamily="-108" charset="-128"/>
            </a:endParaRPr>
          </a:p>
          <a:p>
            <a:pPr marL="0" indent="0">
              <a:buFont typeface="Arial" charset="0"/>
              <a:buNone/>
            </a:pPr>
            <a:r>
              <a:rPr lang="en-US" sz="4000" b="1" dirty="0" smtClean="0">
                <a:ea typeface="ＭＳ Ｐゴシック" pitchFamily="-108" charset="-128"/>
              </a:rPr>
              <a:t>Focus on delivery and rethink the way you can provide value for your users.</a:t>
            </a:r>
          </a:p>
        </p:txBody>
      </p:sp>
    </p:spTree>
    <p:extLst>
      <p:ext uri="{BB962C8B-B14F-4D97-AF65-F5344CB8AC3E}">
        <p14:creationId xmlns:p14="http://schemas.microsoft.com/office/powerpoint/2010/main" val="21494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Grp="1"/>
          </p:cNvSpPr>
          <p:nvPr>
            <p:ph type="body" idx="4294967295"/>
          </p:nvPr>
        </p:nvSpPr>
        <p:spPr>
          <a:xfrm>
            <a:off x="814388" y="596950"/>
            <a:ext cx="14674850" cy="10323463"/>
          </a:xfrm>
        </p:spPr>
        <p:txBody>
          <a:bodyPr/>
          <a:lstStyle/>
          <a:p>
            <a:endParaRPr lang="en-US" sz="4000" dirty="0" smtClean="0">
              <a:ea typeface="ＭＳ Ｐゴシック" pitchFamily="-108" charset="-128"/>
            </a:endParaRPr>
          </a:p>
          <a:p>
            <a:pPr>
              <a:buFont typeface="Arial" charset="0"/>
              <a:buNone/>
            </a:pPr>
            <a:endParaRPr lang="en-US" dirty="0" smtClean="0">
              <a:ea typeface="ＭＳ Ｐゴシック" pitchFamily="-108" charset="-128"/>
            </a:endParaRPr>
          </a:p>
          <a:p>
            <a:endParaRPr lang="en-US" dirty="0" smtClean="0">
              <a:ea typeface="ＭＳ Ｐゴシック" pitchFamily="-108" charset="-128"/>
            </a:endParaRPr>
          </a:p>
          <a:p>
            <a:pPr>
              <a:buFont typeface="Arial" charset="0"/>
              <a:buNone/>
            </a:pPr>
            <a:endParaRPr lang="en-US" dirty="0" smtClean="0">
              <a:ea typeface="ＭＳ Ｐゴシック" pitchFamily="-108" charset="-128"/>
            </a:endParaRPr>
          </a:p>
          <a:p>
            <a:endParaRPr lang="en-US" dirty="0" smtClean="0">
              <a:ea typeface="ＭＳ Ｐゴシック" pitchFamily="-108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52211" y="596951"/>
            <a:ext cx="3737026" cy="487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23020" y="5925542"/>
            <a:ext cx="1396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err="1" smtClean="0">
                <a:latin typeface="Forte" panose="03060902040502070203" pitchFamily="66" charset="0"/>
                <a:cs typeface="Chalkduster"/>
              </a:rPr>
              <a:t>Thank</a:t>
            </a:r>
            <a:r>
              <a:rPr lang="nl-NL" sz="6000" dirty="0" smtClean="0">
                <a:latin typeface="Forte" panose="03060902040502070203" pitchFamily="66" charset="0"/>
                <a:cs typeface="Chalkduster"/>
              </a:rPr>
              <a:t> </a:t>
            </a:r>
            <a:r>
              <a:rPr lang="nl-NL" sz="6000" dirty="0" err="1" smtClean="0">
                <a:latin typeface="Forte" panose="03060902040502070203" pitchFamily="66" charset="0"/>
                <a:cs typeface="Chalkduster"/>
              </a:rPr>
              <a:t>you</a:t>
            </a:r>
            <a:r>
              <a:rPr lang="nl-NL" sz="6000" dirty="0" smtClean="0">
                <a:latin typeface="Forte" panose="03060902040502070203" pitchFamily="66" charset="0"/>
                <a:cs typeface="Chalkduster"/>
              </a:rPr>
              <a:t> </a:t>
            </a:r>
            <a:r>
              <a:rPr lang="nl-NL" sz="6000" dirty="0" err="1" smtClean="0">
                <a:latin typeface="Forte" panose="03060902040502070203" pitchFamily="66" charset="0"/>
                <a:cs typeface="Chalkduster"/>
              </a:rPr>
              <a:t>very</a:t>
            </a:r>
            <a:r>
              <a:rPr lang="nl-NL" sz="6000" dirty="0" smtClean="0">
                <a:latin typeface="Forte" panose="03060902040502070203" pitchFamily="66" charset="0"/>
                <a:cs typeface="Chalkduster"/>
              </a:rPr>
              <a:t> </a:t>
            </a:r>
            <a:r>
              <a:rPr lang="nl-NL" sz="6000" dirty="0" err="1" smtClean="0">
                <a:latin typeface="Forte" panose="03060902040502070203" pitchFamily="66" charset="0"/>
                <a:cs typeface="Chalkduster"/>
              </a:rPr>
              <a:t>much</a:t>
            </a:r>
            <a:r>
              <a:rPr lang="nl-NL" sz="6000" dirty="0" smtClean="0">
                <a:latin typeface="Forte" panose="03060902040502070203" pitchFamily="66" charset="0"/>
                <a:cs typeface="Chalkduster"/>
              </a:rPr>
              <a:t> </a:t>
            </a:r>
            <a:r>
              <a:rPr lang="nl-NL" sz="6000" dirty="0" err="1" smtClean="0">
                <a:latin typeface="Forte" panose="03060902040502070203" pitchFamily="66" charset="0"/>
                <a:cs typeface="Chalkduster"/>
              </a:rPr>
              <a:t>for</a:t>
            </a:r>
            <a:r>
              <a:rPr lang="nl-NL" sz="6000" dirty="0" smtClean="0">
                <a:latin typeface="Forte" panose="03060902040502070203" pitchFamily="66" charset="0"/>
                <a:cs typeface="Chalkduster"/>
              </a:rPr>
              <a:t> </a:t>
            </a:r>
            <a:r>
              <a:rPr lang="nl-NL" sz="6000" dirty="0" err="1" smtClean="0">
                <a:latin typeface="Forte" panose="03060902040502070203" pitchFamily="66" charset="0"/>
                <a:cs typeface="Chalkduster"/>
              </a:rPr>
              <a:t>your</a:t>
            </a:r>
            <a:r>
              <a:rPr lang="nl-NL" sz="6000" dirty="0" smtClean="0">
                <a:latin typeface="Forte" panose="03060902040502070203" pitchFamily="66" charset="0"/>
                <a:cs typeface="Chalkduster"/>
              </a:rPr>
              <a:t> attention</a:t>
            </a:r>
            <a:endParaRPr lang="nl-NL" sz="6000" dirty="0">
              <a:latin typeface="Forte" panose="03060902040502070203" pitchFamily="66" charset="0"/>
              <a:cs typeface="Chalkduster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559524" y="9669958"/>
            <a:ext cx="1051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		</a:t>
            </a:r>
            <a:r>
              <a:rPr lang="nl-NL" sz="2000" dirty="0" err="1" smtClean="0"/>
              <a:t>This</a:t>
            </a:r>
            <a:r>
              <a:rPr lang="nl-NL" sz="2000" dirty="0" smtClean="0"/>
              <a:t> </a:t>
            </a:r>
            <a:r>
              <a:rPr lang="nl-NL" sz="2000" dirty="0" err="1" smtClean="0"/>
              <a:t>presentation</a:t>
            </a:r>
            <a:r>
              <a:rPr lang="nl-NL" sz="2000" dirty="0" smtClean="0"/>
              <a:t> was made </a:t>
            </a:r>
            <a:r>
              <a:rPr lang="nl-NL" sz="2000" dirty="0" err="1" smtClean="0"/>
              <a:t>with</a:t>
            </a:r>
            <a:r>
              <a:rPr lang="nl-NL" sz="2000" dirty="0" smtClean="0"/>
              <a:t> the help of </a:t>
            </a:r>
            <a:r>
              <a:rPr lang="nl-NL" sz="2000" dirty="0" err="1" smtClean="0"/>
              <a:t>my</a:t>
            </a:r>
            <a:r>
              <a:rPr lang="nl-NL" sz="2000" dirty="0" smtClean="0"/>
              <a:t> Utrecht </a:t>
            </a:r>
            <a:r>
              <a:rPr lang="nl-NL" sz="2000" dirty="0" err="1" smtClean="0"/>
              <a:t>colleagues</a:t>
            </a:r>
            <a:r>
              <a:rPr lang="nl-NL" sz="2000" dirty="0" smtClean="0"/>
              <a:t>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5129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Grp="1"/>
          </p:cNvSpPr>
          <p:nvPr>
            <p:ph type="body" idx="4294967295"/>
          </p:nvPr>
        </p:nvSpPr>
        <p:spPr>
          <a:xfrm>
            <a:off x="814388" y="596950"/>
            <a:ext cx="14674850" cy="10323463"/>
          </a:xfrm>
        </p:spPr>
        <p:txBody>
          <a:bodyPr/>
          <a:lstStyle/>
          <a:p>
            <a:endParaRPr lang="en-US" sz="4000" dirty="0" smtClean="0">
              <a:ea typeface="ＭＳ Ｐゴシック" pitchFamily="-108" charset="-128"/>
            </a:endParaRPr>
          </a:p>
          <a:p>
            <a:pPr>
              <a:buFont typeface="Arial" charset="0"/>
              <a:buNone/>
            </a:pPr>
            <a:r>
              <a:rPr lang="en-US" sz="4000" dirty="0" smtClean="0">
                <a:ea typeface="ＭＳ Ｐゴシック" pitchFamily="-108" charset="-128"/>
              </a:rPr>
              <a:t>In the next fifteen minutes I would like to share</a:t>
            </a:r>
          </a:p>
          <a:p>
            <a:pPr>
              <a:buFont typeface="Arial" charset="0"/>
              <a:buNone/>
            </a:pPr>
            <a:endParaRPr lang="en-US" dirty="0" smtClean="0">
              <a:ea typeface="ＭＳ Ｐゴシック" pitchFamily="-108" charset="-128"/>
            </a:endParaRPr>
          </a:p>
          <a:p>
            <a:pPr>
              <a:buFont typeface="Arial" charset="0"/>
              <a:buNone/>
            </a:pPr>
            <a:endParaRPr lang="en-US" dirty="0" smtClean="0">
              <a:ea typeface="ＭＳ Ｐゴシック" pitchFamily="-108" charset="-128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ea typeface="ＭＳ Ｐゴシック" pitchFamily="-108" charset="-128"/>
              </a:rPr>
              <a:t>…the reasons behind the decisions we made on discovery and delivery</a:t>
            </a:r>
          </a:p>
          <a:p>
            <a:pPr>
              <a:buFont typeface="Arial" charset="0"/>
              <a:buNone/>
            </a:pPr>
            <a:r>
              <a:rPr lang="en-US" dirty="0" smtClean="0">
                <a:ea typeface="ＭＳ Ｐゴシック" pitchFamily="-108" charset="-128"/>
              </a:rPr>
              <a:t>&amp;</a:t>
            </a:r>
          </a:p>
          <a:p>
            <a:pPr>
              <a:buFont typeface="Arial" charset="0"/>
              <a:buNone/>
            </a:pPr>
            <a:endParaRPr lang="en-US" dirty="0" smtClean="0">
              <a:ea typeface="ＭＳ Ｐゴシック" pitchFamily="-108" charset="-128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ea typeface="ＭＳ Ｐゴシック" pitchFamily="-108" charset="-128"/>
              </a:rPr>
              <a:t>…the steps we took to implement the changes</a:t>
            </a:r>
          </a:p>
          <a:p>
            <a:pPr>
              <a:buFont typeface="Arial" charset="0"/>
              <a:buNone/>
            </a:pPr>
            <a:endParaRPr lang="en-US" dirty="0">
              <a:ea typeface="ＭＳ Ｐゴシック" pitchFamily="-108" charset="-128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ea typeface="ＭＳ Ｐゴシック" pitchFamily="-108" charset="-128"/>
              </a:rPr>
              <a:t>&amp;</a:t>
            </a:r>
          </a:p>
          <a:p>
            <a:pPr>
              <a:buFont typeface="Arial" charset="0"/>
              <a:buNone/>
            </a:pPr>
            <a:endParaRPr lang="en-US" dirty="0">
              <a:ea typeface="ＭＳ Ｐゴシック" pitchFamily="-108" charset="-128"/>
            </a:endParaRPr>
          </a:p>
          <a:p>
            <a:pPr>
              <a:buFont typeface="Arial" charset="0"/>
              <a:buNone/>
            </a:pPr>
            <a:r>
              <a:rPr lang="en-US" dirty="0" smtClean="0">
                <a:ea typeface="ＭＳ Ｐゴシック" pitchFamily="-108" charset="-128"/>
              </a:rPr>
              <a:t>…the reactions of our users</a:t>
            </a:r>
          </a:p>
          <a:p>
            <a:pPr>
              <a:buFont typeface="Arial" charset="0"/>
              <a:buNone/>
            </a:pPr>
            <a:endParaRPr lang="en-US" dirty="0" smtClean="0">
              <a:ea typeface="ＭＳ Ｐゴシック" pitchFamily="-108" charset="-128"/>
            </a:endParaRPr>
          </a:p>
          <a:p>
            <a:endParaRPr lang="en-US" dirty="0" smtClean="0">
              <a:ea typeface="ＭＳ Ｐゴシック" pitchFamily="-108" charset="-128"/>
            </a:endParaRPr>
          </a:p>
          <a:p>
            <a:pPr>
              <a:buFont typeface="Arial" charset="0"/>
              <a:buNone/>
            </a:pPr>
            <a:endParaRPr lang="en-US" dirty="0" smtClean="0">
              <a:ea typeface="ＭＳ Ｐゴシック" pitchFamily="-108" charset="-128"/>
            </a:endParaRPr>
          </a:p>
          <a:p>
            <a:endParaRPr lang="en-US" dirty="0" smtClean="0">
              <a:ea typeface="ＭＳ Ｐゴシック" pitchFamily="-108" charset="-128"/>
            </a:endParaRPr>
          </a:p>
        </p:txBody>
      </p:sp>
      <p:pic>
        <p:nvPicPr>
          <p:cNvPr id="4" name="Picture 3" descr="uithof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092" y="7005662"/>
            <a:ext cx="5321202" cy="422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814388" y="596950"/>
            <a:ext cx="14674850" cy="103234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Discovery at Utrecht University until September 2013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Aleph WebOPAC plus Omega*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*Omega = custom made discovery system built in 2002 for discovery of scientific journal articles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8600" t="21333" r="19800" b="22400"/>
          <a:stretch>
            <a:fillRect/>
          </a:stretch>
        </p:blipFill>
        <p:spPr bwMode="auto">
          <a:xfrm>
            <a:off x="1023020" y="2757190"/>
            <a:ext cx="1245738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54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1378" y="846073"/>
            <a:ext cx="11214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800" b="1" dirty="0" smtClean="0">
                <a:latin typeface="Calibri" pitchFamily="34" charset="0"/>
              </a:rPr>
              <a:t>Trends search behaviour Utrecht University</a:t>
            </a:r>
            <a:endParaRPr lang="nl-NL" sz="4800" b="1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8" y="3331442"/>
            <a:ext cx="13780294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7005" y="2181126"/>
            <a:ext cx="7186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increase / decrease in use</a:t>
            </a:r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Afbeelding 1" descr="a2eDB88.tmp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303625" cy="130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kstvak 3"/>
          <p:cNvSpPr txBox="1">
            <a:spLocks noChangeArrowheads="1"/>
          </p:cNvSpPr>
          <p:nvPr/>
        </p:nvSpPr>
        <p:spPr bwMode="auto">
          <a:xfrm>
            <a:off x="3416300" y="1168400"/>
            <a:ext cx="961707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5425"/>
              </a:lnSpc>
            </a:pPr>
            <a:r>
              <a:rPr lang="en-US" sz="4600" b="1">
                <a:solidFill>
                  <a:srgbClr val="000000"/>
                </a:solidFill>
                <a:latin typeface="Calibri" pitchFamily="-108" charset="0"/>
              </a:rPr>
              <a:t>Patrons Switching Faster Than Libraries </a:t>
            </a:r>
          </a:p>
          <a:p>
            <a:pPr defTabSz="911225">
              <a:lnSpc>
                <a:spcPts val="5425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579" name="Tekstvak 4"/>
          <p:cNvSpPr txBox="1">
            <a:spLocks noChangeArrowheads="1"/>
          </p:cNvSpPr>
          <p:nvPr/>
        </p:nvSpPr>
        <p:spPr bwMode="auto">
          <a:xfrm>
            <a:off x="2284413" y="1890713"/>
            <a:ext cx="124015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4125"/>
              </a:lnSpc>
            </a:pPr>
            <a:r>
              <a:rPr lang="en-US" sz="3700" i="1">
                <a:solidFill>
                  <a:srgbClr val="000000"/>
                </a:solidFill>
                <a:latin typeface="Calibri" pitchFamily="-108" charset="0"/>
              </a:rPr>
              <a:t>Faculty and Students Already Looking Elsewhere for Search Help </a:t>
            </a:r>
          </a:p>
          <a:p>
            <a:pPr defTabSz="911225">
              <a:lnSpc>
                <a:spcPts val="4125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580" name="Tekstvak 5"/>
          <p:cNvSpPr txBox="1">
            <a:spLocks noChangeArrowheads="1"/>
          </p:cNvSpPr>
          <p:nvPr/>
        </p:nvSpPr>
        <p:spPr bwMode="auto">
          <a:xfrm>
            <a:off x="1873250" y="3335338"/>
            <a:ext cx="1190307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7563">
              <a:lnSpc>
                <a:spcPts val="3300"/>
              </a:lnSpc>
              <a:tabLst>
                <a:tab pos="3970338" algn="l"/>
              </a:tabLst>
            </a:pPr>
            <a:r>
              <a:rPr lang="en-US" sz="2900" b="1">
                <a:solidFill>
                  <a:srgbClr val="000000"/>
                </a:solidFill>
                <a:latin typeface="Calibri" pitchFamily="-108" charset="0"/>
              </a:rPr>
              <a:t>Where Do Students Start a Search? 	Where Do Faculty Start Their Research? </a:t>
            </a:r>
          </a:p>
          <a:p>
            <a:pPr defTabSz="817563">
              <a:lnSpc>
                <a:spcPts val="3300"/>
              </a:lnSpc>
              <a:tabLst>
                <a:tab pos="3970338" algn="l"/>
              </a:tabLst>
            </a:pPr>
            <a:endParaRPr lang="nl-NL" sz="2900" b="1">
              <a:solidFill>
                <a:srgbClr val="000000"/>
              </a:solidFill>
              <a:latin typeface="Calibri" pitchFamily="-108" charset="0"/>
            </a:endParaRPr>
          </a:p>
        </p:txBody>
      </p:sp>
      <p:sp>
        <p:nvSpPr>
          <p:cNvPr id="24581" name="Tekstvak 6"/>
          <p:cNvSpPr txBox="1">
            <a:spLocks noChangeArrowheads="1"/>
          </p:cNvSpPr>
          <p:nvPr/>
        </p:nvSpPr>
        <p:spPr bwMode="auto">
          <a:xfrm>
            <a:off x="3892550" y="3867150"/>
            <a:ext cx="5510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7563">
              <a:lnSpc>
                <a:spcPts val="2950"/>
              </a:lnSpc>
              <a:tabLst>
                <a:tab pos="4140200" algn="l"/>
              </a:tabLst>
            </a:pPr>
            <a:r>
              <a:rPr lang="nl-NL" sz="2600" i="1">
                <a:solidFill>
                  <a:srgbClr val="000000"/>
                </a:solidFill>
                <a:latin typeface="Calibri" pitchFamily="-108" charset="0"/>
              </a:rPr>
              <a:t>n = 2,229 	n = 3,025 </a:t>
            </a:r>
          </a:p>
          <a:p>
            <a:pPr defTabSz="817563">
              <a:lnSpc>
                <a:spcPts val="2950"/>
              </a:lnSpc>
              <a:tabLst>
                <a:tab pos="4140200" algn="l"/>
              </a:tabLst>
            </a:pPr>
            <a:endParaRPr lang="nl-NL" sz="2600" i="1">
              <a:solidFill>
                <a:srgbClr val="000000"/>
              </a:solidFill>
              <a:latin typeface="Calibri" pitchFamily="-108" charset="0"/>
            </a:endParaRPr>
          </a:p>
        </p:txBody>
      </p:sp>
      <p:sp>
        <p:nvSpPr>
          <p:cNvPr id="24582" name="Tekstvak 7"/>
          <p:cNvSpPr txBox="1">
            <a:spLocks noChangeArrowheads="1"/>
          </p:cNvSpPr>
          <p:nvPr/>
        </p:nvSpPr>
        <p:spPr bwMode="auto">
          <a:xfrm>
            <a:off x="1503363" y="5334000"/>
            <a:ext cx="368141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7563">
              <a:lnSpc>
                <a:spcPts val="2638"/>
              </a:lnSpc>
              <a:tabLst>
                <a:tab pos="3070225" algn="l"/>
              </a:tabLst>
            </a:pP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Search Engine </a:t>
            </a:r>
            <a:r>
              <a:rPr lang="nl-NL" sz="2600" b="1">
                <a:solidFill>
                  <a:srgbClr val="000000"/>
                </a:solidFill>
                <a:latin typeface="Calibri" pitchFamily="-108" charset="0"/>
              </a:rPr>
              <a:t>	83% </a:t>
            </a:r>
          </a:p>
          <a:p>
            <a:pPr defTabSz="817563">
              <a:lnSpc>
                <a:spcPts val="2638"/>
              </a:lnSpc>
              <a:tabLst>
                <a:tab pos="3070225" algn="l"/>
              </a:tabLst>
            </a:pPr>
            <a:endParaRPr lang="nl-NL" sz="2400">
              <a:solidFill>
                <a:srgbClr val="000000"/>
              </a:solidFill>
              <a:latin typeface="Calibri" pitchFamily="-108" charset="0"/>
            </a:endParaRPr>
          </a:p>
        </p:txBody>
      </p:sp>
      <p:sp>
        <p:nvSpPr>
          <p:cNvPr id="24583" name="Tekstvak 9"/>
          <p:cNvSpPr txBox="1">
            <a:spLocks noChangeArrowheads="1"/>
          </p:cNvSpPr>
          <p:nvPr/>
        </p:nvSpPr>
        <p:spPr bwMode="auto">
          <a:xfrm>
            <a:off x="1995488" y="6056313"/>
            <a:ext cx="124936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638"/>
              </a:lnSpc>
            </a:pP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Wikipedia </a:t>
            </a:r>
          </a:p>
          <a:p>
            <a:pPr defTabSz="911225">
              <a:lnSpc>
                <a:spcPts val="2638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584" name="Tekstvak 10"/>
          <p:cNvSpPr txBox="1">
            <a:spLocks noChangeArrowheads="1"/>
          </p:cNvSpPr>
          <p:nvPr/>
        </p:nvSpPr>
        <p:spPr bwMode="auto">
          <a:xfrm>
            <a:off x="534988" y="6480175"/>
            <a:ext cx="2790825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7563">
              <a:lnSpc>
                <a:spcPts val="5425"/>
              </a:lnSpc>
              <a:tabLst>
                <a:tab pos="1046163" algn="l"/>
              </a:tabLst>
            </a:pP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Social Networking Site </a:t>
            </a:r>
            <a:br>
              <a:rPr lang="nl-NL" sz="2400">
                <a:solidFill>
                  <a:srgbClr val="000000"/>
                </a:solidFill>
                <a:latin typeface="Calibri" pitchFamily="-108" charset="0"/>
              </a:rPr>
            </a:b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	E‐mail </a:t>
            </a:r>
          </a:p>
          <a:p>
            <a:pPr defTabSz="817563">
              <a:lnSpc>
                <a:spcPts val="5425"/>
              </a:lnSpc>
              <a:tabLst>
                <a:tab pos="1046163" algn="l"/>
              </a:tabLst>
            </a:pPr>
            <a:endParaRPr lang="nl-NL" sz="2400">
              <a:solidFill>
                <a:srgbClr val="000000"/>
              </a:solidFill>
              <a:latin typeface="Calibri" pitchFamily="-108" charset="0"/>
            </a:endParaRPr>
          </a:p>
        </p:txBody>
      </p:sp>
      <p:sp>
        <p:nvSpPr>
          <p:cNvPr id="24585" name="Tekstvak 11"/>
          <p:cNvSpPr txBox="1">
            <a:spLocks noChangeArrowheads="1"/>
          </p:cNvSpPr>
          <p:nvPr/>
        </p:nvSpPr>
        <p:spPr bwMode="auto">
          <a:xfrm>
            <a:off x="906463" y="7904163"/>
            <a:ext cx="2398712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7563">
              <a:lnSpc>
                <a:spcPts val="5425"/>
              </a:lnSpc>
              <a:tabLst>
                <a:tab pos="169863" algn="l"/>
              </a:tabLst>
            </a:pP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E‐mail Subscription </a:t>
            </a:r>
            <a:br>
              <a:rPr lang="nl-NL" sz="2400">
                <a:solidFill>
                  <a:srgbClr val="000000"/>
                </a:solidFill>
                <a:latin typeface="Calibri" pitchFamily="-108" charset="0"/>
              </a:rPr>
            </a:b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	Online Database </a:t>
            </a:r>
          </a:p>
          <a:p>
            <a:pPr defTabSz="817563">
              <a:lnSpc>
                <a:spcPts val="5425"/>
              </a:lnSpc>
              <a:tabLst>
                <a:tab pos="169863" algn="l"/>
              </a:tabLst>
            </a:pPr>
            <a:endParaRPr lang="nl-NL" sz="2400">
              <a:solidFill>
                <a:srgbClr val="000000"/>
              </a:solidFill>
              <a:latin typeface="Calibri" pitchFamily="-108" charset="0"/>
            </a:endParaRPr>
          </a:p>
        </p:txBody>
      </p:sp>
      <p:sp>
        <p:nvSpPr>
          <p:cNvPr id="24586" name="Tekstvak 12"/>
          <p:cNvSpPr txBox="1">
            <a:spLocks noChangeArrowheads="1"/>
          </p:cNvSpPr>
          <p:nvPr/>
        </p:nvSpPr>
        <p:spPr bwMode="auto">
          <a:xfrm>
            <a:off x="1049338" y="9328150"/>
            <a:ext cx="2233612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7563">
              <a:lnSpc>
                <a:spcPts val="5425"/>
              </a:lnSpc>
              <a:tabLst>
                <a:tab pos="147638" algn="l"/>
              </a:tabLst>
            </a:pP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Ask an Expert Site </a:t>
            </a:r>
            <a:br>
              <a:rPr lang="nl-NL" sz="2400">
                <a:solidFill>
                  <a:srgbClr val="000000"/>
                </a:solidFill>
                <a:latin typeface="Calibri" pitchFamily="-108" charset="0"/>
              </a:rPr>
            </a:b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	Library Website </a:t>
            </a:r>
          </a:p>
          <a:p>
            <a:pPr defTabSz="817563">
              <a:lnSpc>
                <a:spcPts val="5425"/>
              </a:lnSpc>
              <a:tabLst>
                <a:tab pos="147638" algn="l"/>
              </a:tabLst>
            </a:pPr>
            <a:endParaRPr lang="nl-NL" sz="2400">
              <a:solidFill>
                <a:srgbClr val="000000"/>
              </a:solidFill>
              <a:latin typeface="Calibri" pitchFamily="-108" charset="0"/>
            </a:endParaRPr>
          </a:p>
        </p:txBody>
      </p:sp>
      <p:sp>
        <p:nvSpPr>
          <p:cNvPr id="24587" name="Tekstvak 13"/>
          <p:cNvSpPr txBox="1">
            <a:spLocks noChangeArrowheads="1"/>
          </p:cNvSpPr>
          <p:nvPr/>
        </p:nvSpPr>
        <p:spPr bwMode="auto">
          <a:xfrm>
            <a:off x="3767138" y="6056313"/>
            <a:ext cx="4127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950"/>
              </a:lnSpc>
            </a:pPr>
            <a:r>
              <a:rPr lang="nl-NL" sz="2600" b="1">
                <a:solidFill>
                  <a:srgbClr val="000000"/>
                </a:solidFill>
                <a:latin typeface="Calibri" pitchFamily="-108" charset="0"/>
              </a:rPr>
              <a:t>7% </a:t>
            </a:r>
          </a:p>
          <a:p>
            <a:pPr defTabSz="911225">
              <a:lnSpc>
                <a:spcPts val="2950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588" name="Tekstvak 14"/>
          <p:cNvSpPr txBox="1">
            <a:spLocks noChangeArrowheads="1"/>
          </p:cNvSpPr>
          <p:nvPr/>
        </p:nvSpPr>
        <p:spPr bwMode="auto">
          <a:xfrm>
            <a:off x="3560763" y="6778625"/>
            <a:ext cx="4127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950"/>
              </a:lnSpc>
            </a:pPr>
            <a:r>
              <a:rPr lang="nl-NL" sz="2600" b="1">
                <a:solidFill>
                  <a:srgbClr val="000000"/>
                </a:solidFill>
                <a:latin typeface="Calibri" pitchFamily="-108" charset="0"/>
              </a:rPr>
              <a:t>2% </a:t>
            </a:r>
          </a:p>
          <a:p>
            <a:pPr defTabSz="911225">
              <a:lnSpc>
                <a:spcPts val="2950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589" name="Tekstvak 15"/>
          <p:cNvSpPr txBox="1">
            <a:spLocks noChangeArrowheads="1"/>
          </p:cNvSpPr>
          <p:nvPr/>
        </p:nvSpPr>
        <p:spPr bwMode="auto">
          <a:xfrm>
            <a:off x="3521075" y="7500938"/>
            <a:ext cx="4127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950"/>
              </a:lnSpc>
            </a:pPr>
            <a:r>
              <a:rPr lang="nl-NL" sz="2600" b="1">
                <a:solidFill>
                  <a:srgbClr val="000000"/>
                </a:solidFill>
                <a:latin typeface="Calibri" pitchFamily="-108" charset="0"/>
              </a:rPr>
              <a:t>1% </a:t>
            </a:r>
          </a:p>
          <a:p>
            <a:pPr defTabSz="911225">
              <a:lnSpc>
                <a:spcPts val="2950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590" name="Tekstvak 16"/>
          <p:cNvSpPr txBox="1">
            <a:spLocks noChangeArrowheads="1"/>
          </p:cNvSpPr>
          <p:nvPr/>
        </p:nvSpPr>
        <p:spPr bwMode="auto">
          <a:xfrm>
            <a:off x="3521075" y="8202613"/>
            <a:ext cx="4127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950"/>
              </a:lnSpc>
            </a:pPr>
            <a:r>
              <a:rPr lang="nl-NL" sz="2600" b="1">
                <a:solidFill>
                  <a:srgbClr val="000000"/>
                </a:solidFill>
                <a:latin typeface="Calibri" pitchFamily="-108" charset="0"/>
              </a:rPr>
              <a:t>1% </a:t>
            </a:r>
          </a:p>
          <a:p>
            <a:pPr defTabSz="911225">
              <a:lnSpc>
                <a:spcPts val="2950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591" name="Tekstvak 17"/>
          <p:cNvSpPr txBox="1">
            <a:spLocks noChangeArrowheads="1"/>
          </p:cNvSpPr>
          <p:nvPr/>
        </p:nvSpPr>
        <p:spPr bwMode="auto">
          <a:xfrm>
            <a:off x="3521075" y="8924925"/>
            <a:ext cx="4127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950"/>
              </a:lnSpc>
            </a:pPr>
            <a:r>
              <a:rPr lang="nl-NL" sz="2600" b="1">
                <a:solidFill>
                  <a:srgbClr val="000000"/>
                </a:solidFill>
                <a:latin typeface="Calibri" pitchFamily="-108" charset="0"/>
              </a:rPr>
              <a:t>1% </a:t>
            </a:r>
          </a:p>
          <a:p>
            <a:pPr defTabSz="911225">
              <a:lnSpc>
                <a:spcPts val="2950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592" name="Tekstvak 18"/>
          <p:cNvSpPr txBox="1">
            <a:spLocks noChangeArrowheads="1"/>
          </p:cNvSpPr>
          <p:nvPr/>
        </p:nvSpPr>
        <p:spPr bwMode="auto">
          <a:xfrm>
            <a:off x="3478213" y="9626600"/>
            <a:ext cx="4127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950"/>
              </a:lnSpc>
            </a:pPr>
            <a:r>
              <a:rPr lang="nl-NL" sz="2600" b="1">
                <a:solidFill>
                  <a:srgbClr val="000000"/>
                </a:solidFill>
                <a:latin typeface="Calibri" pitchFamily="-108" charset="0"/>
              </a:rPr>
              <a:t>0% </a:t>
            </a:r>
          </a:p>
          <a:p>
            <a:pPr defTabSz="911225">
              <a:lnSpc>
                <a:spcPts val="2950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593" name="Tekstvak 19"/>
          <p:cNvSpPr txBox="1">
            <a:spLocks noChangeArrowheads="1"/>
          </p:cNvSpPr>
          <p:nvPr/>
        </p:nvSpPr>
        <p:spPr bwMode="auto">
          <a:xfrm>
            <a:off x="3478213" y="10348913"/>
            <a:ext cx="4127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950"/>
              </a:lnSpc>
            </a:pPr>
            <a:r>
              <a:rPr lang="nl-NL" sz="2600" b="1">
                <a:solidFill>
                  <a:srgbClr val="000000"/>
                </a:solidFill>
                <a:latin typeface="Calibri" pitchFamily="-108" charset="0"/>
              </a:rPr>
              <a:t>0% </a:t>
            </a:r>
          </a:p>
          <a:p>
            <a:pPr defTabSz="911225">
              <a:lnSpc>
                <a:spcPts val="2950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594" name="Tekstvak 20"/>
          <p:cNvSpPr txBox="1">
            <a:spLocks noChangeArrowheads="1"/>
          </p:cNvSpPr>
          <p:nvPr/>
        </p:nvSpPr>
        <p:spPr bwMode="auto">
          <a:xfrm>
            <a:off x="9674225" y="5586413"/>
            <a:ext cx="2489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7563">
              <a:lnSpc>
                <a:spcPts val="2125"/>
              </a:lnSpc>
              <a:tabLst>
                <a:tab pos="66675" algn="l"/>
              </a:tabLst>
            </a:pP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A specific electronic </a:t>
            </a:r>
            <a:br>
              <a:rPr lang="nl-NL" sz="2400">
                <a:solidFill>
                  <a:srgbClr val="000000"/>
                </a:solidFill>
                <a:latin typeface="Calibri" pitchFamily="-108" charset="0"/>
              </a:rPr>
            </a:b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	research resource </a:t>
            </a:r>
          </a:p>
          <a:p>
            <a:pPr defTabSz="817563">
              <a:lnSpc>
                <a:spcPts val="2125"/>
              </a:lnSpc>
              <a:tabLst>
                <a:tab pos="66675" algn="l"/>
              </a:tabLst>
            </a:pPr>
            <a:endParaRPr lang="nl-NL" sz="2400">
              <a:solidFill>
                <a:srgbClr val="000000"/>
              </a:solidFill>
              <a:latin typeface="Calibri" pitchFamily="-108" charset="0"/>
            </a:endParaRPr>
          </a:p>
        </p:txBody>
      </p:sp>
      <p:sp>
        <p:nvSpPr>
          <p:cNvPr id="24595" name="Tekstvak 21"/>
          <p:cNvSpPr txBox="1">
            <a:spLocks noChangeArrowheads="1"/>
          </p:cNvSpPr>
          <p:nvPr/>
        </p:nvSpPr>
        <p:spPr bwMode="auto">
          <a:xfrm>
            <a:off x="9880600" y="6946900"/>
            <a:ext cx="22844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7563">
              <a:lnSpc>
                <a:spcPts val="2788"/>
              </a:lnSpc>
              <a:tabLst>
                <a:tab pos="134938" algn="l"/>
              </a:tabLst>
            </a:pP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A general purpose </a:t>
            </a:r>
            <a:br>
              <a:rPr lang="nl-NL" sz="2400">
                <a:solidFill>
                  <a:srgbClr val="000000"/>
                </a:solidFill>
                <a:latin typeface="Calibri" pitchFamily="-108" charset="0"/>
              </a:rPr>
            </a:b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	search engine </a:t>
            </a:r>
          </a:p>
          <a:p>
            <a:pPr defTabSz="817563">
              <a:lnSpc>
                <a:spcPts val="2788"/>
              </a:lnSpc>
              <a:tabLst>
                <a:tab pos="134938" algn="l"/>
              </a:tabLst>
            </a:pPr>
            <a:endParaRPr lang="nl-NL" sz="2400">
              <a:solidFill>
                <a:srgbClr val="000000"/>
              </a:solidFill>
              <a:latin typeface="Calibri" pitchFamily="-108" charset="0"/>
            </a:endParaRPr>
          </a:p>
        </p:txBody>
      </p:sp>
      <p:sp>
        <p:nvSpPr>
          <p:cNvPr id="24596" name="Tekstvak 22"/>
          <p:cNvSpPr txBox="1">
            <a:spLocks noChangeArrowheads="1"/>
          </p:cNvSpPr>
          <p:nvPr/>
        </p:nvSpPr>
        <p:spPr bwMode="auto">
          <a:xfrm>
            <a:off x="9861550" y="8350250"/>
            <a:ext cx="23082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7563">
              <a:lnSpc>
                <a:spcPts val="2788"/>
              </a:lnSpc>
              <a:tabLst>
                <a:tab pos="363538" algn="l"/>
              </a:tabLst>
            </a:pP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Your online library </a:t>
            </a:r>
            <a:br>
              <a:rPr lang="nl-NL" sz="2400">
                <a:solidFill>
                  <a:srgbClr val="000000"/>
                </a:solidFill>
                <a:latin typeface="Calibri" pitchFamily="-108" charset="0"/>
              </a:rPr>
            </a:b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	catalog </a:t>
            </a:r>
          </a:p>
          <a:p>
            <a:pPr defTabSz="817563">
              <a:lnSpc>
                <a:spcPts val="2788"/>
              </a:lnSpc>
              <a:tabLst>
                <a:tab pos="363538" algn="l"/>
              </a:tabLst>
            </a:pPr>
            <a:endParaRPr lang="nl-NL" sz="2400">
              <a:solidFill>
                <a:srgbClr val="000000"/>
              </a:solidFill>
              <a:latin typeface="Calibri" pitchFamily="-108" charset="0"/>
            </a:endParaRPr>
          </a:p>
        </p:txBody>
      </p:sp>
      <p:sp>
        <p:nvSpPr>
          <p:cNvPr id="24597" name="Tekstvak 23"/>
          <p:cNvSpPr txBox="1">
            <a:spLocks noChangeArrowheads="1"/>
          </p:cNvSpPr>
          <p:nvPr/>
        </p:nvSpPr>
        <p:spPr bwMode="auto">
          <a:xfrm>
            <a:off x="9756775" y="9986963"/>
            <a:ext cx="241141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638"/>
              </a:lnSpc>
            </a:pP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The library building </a:t>
            </a:r>
          </a:p>
          <a:p>
            <a:pPr defTabSz="911225">
              <a:lnSpc>
                <a:spcPts val="2638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598" name="Tekstvak 24"/>
          <p:cNvSpPr txBox="1">
            <a:spLocks noChangeArrowheads="1"/>
          </p:cNvSpPr>
          <p:nvPr/>
        </p:nvSpPr>
        <p:spPr bwMode="auto">
          <a:xfrm>
            <a:off x="11549063" y="11049000"/>
            <a:ext cx="62388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638"/>
              </a:lnSpc>
            </a:pP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2003 </a:t>
            </a:r>
          </a:p>
          <a:p>
            <a:pPr defTabSz="911225">
              <a:lnSpc>
                <a:spcPts val="2638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599" name="Tekstvak 25"/>
          <p:cNvSpPr txBox="1">
            <a:spLocks noChangeArrowheads="1"/>
          </p:cNvSpPr>
          <p:nvPr/>
        </p:nvSpPr>
        <p:spPr bwMode="auto">
          <a:xfrm>
            <a:off x="14265275" y="5586413"/>
            <a:ext cx="581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288"/>
              </a:lnSpc>
            </a:pPr>
            <a:r>
              <a:rPr lang="nl-NL" sz="2600" b="1">
                <a:solidFill>
                  <a:srgbClr val="000000"/>
                </a:solidFill>
                <a:latin typeface="Calibri" pitchFamily="-108" charset="0"/>
              </a:rPr>
              <a:t>37% </a:t>
            </a:r>
          </a:p>
          <a:p>
            <a:pPr defTabSz="911225">
              <a:lnSpc>
                <a:spcPts val="2288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600" name="Tekstvak 26"/>
          <p:cNvSpPr txBox="1">
            <a:spLocks noChangeArrowheads="1"/>
          </p:cNvSpPr>
          <p:nvPr/>
        </p:nvSpPr>
        <p:spPr bwMode="auto">
          <a:xfrm>
            <a:off x="14698663" y="5992813"/>
            <a:ext cx="5810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288"/>
              </a:lnSpc>
            </a:pPr>
            <a:r>
              <a:rPr lang="nl-NL" sz="2600" b="1">
                <a:solidFill>
                  <a:srgbClr val="000000"/>
                </a:solidFill>
                <a:latin typeface="Calibri" pitchFamily="-108" charset="0"/>
              </a:rPr>
              <a:t>47% </a:t>
            </a:r>
          </a:p>
          <a:p>
            <a:pPr defTabSz="911225">
              <a:lnSpc>
                <a:spcPts val="2288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601" name="Tekstvak 27"/>
          <p:cNvSpPr txBox="1">
            <a:spLocks noChangeArrowheads="1"/>
          </p:cNvSpPr>
          <p:nvPr/>
        </p:nvSpPr>
        <p:spPr bwMode="auto">
          <a:xfrm>
            <a:off x="13401675" y="6946900"/>
            <a:ext cx="5810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950"/>
              </a:lnSpc>
            </a:pPr>
            <a:r>
              <a:rPr lang="nl-NL" sz="2600" b="1">
                <a:solidFill>
                  <a:srgbClr val="000000"/>
                </a:solidFill>
                <a:latin typeface="Calibri" pitchFamily="-108" charset="0"/>
              </a:rPr>
              <a:t>21% </a:t>
            </a:r>
          </a:p>
          <a:p>
            <a:pPr defTabSz="911225">
              <a:lnSpc>
                <a:spcPts val="2950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602" name="Tekstvak 28"/>
          <p:cNvSpPr txBox="1">
            <a:spLocks noChangeArrowheads="1"/>
          </p:cNvSpPr>
          <p:nvPr/>
        </p:nvSpPr>
        <p:spPr bwMode="auto">
          <a:xfrm>
            <a:off x="13996988" y="7350125"/>
            <a:ext cx="5810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950"/>
              </a:lnSpc>
            </a:pPr>
            <a:r>
              <a:rPr lang="nl-NL" sz="2600" b="1">
                <a:solidFill>
                  <a:srgbClr val="000000"/>
                </a:solidFill>
                <a:latin typeface="Calibri" pitchFamily="-108" charset="0"/>
              </a:rPr>
              <a:t>32% </a:t>
            </a:r>
          </a:p>
          <a:p>
            <a:pPr defTabSz="911225">
              <a:lnSpc>
                <a:spcPts val="2950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603" name="Tekstvak 29"/>
          <p:cNvSpPr txBox="1">
            <a:spLocks noChangeArrowheads="1"/>
          </p:cNvSpPr>
          <p:nvPr/>
        </p:nvSpPr>
        <p:spPr bwMode="auto">
          <a:xfrm>
            <a:off x="13792200" y="8350250"/>
            <a:ext cx="582613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950"/>
              </a:lnSpc>
            </a:pPr>
            <a:r>
              <a:rPr lang="nl-NL" sz="2600" b="1">
                <a:solidFill>
                  <a:srgbClr val="000000"/>
                </a:solidFill>
                <a:latin typeface="Calibri" pitchFamily="-108" charset="0"/>
              </a:rPr>
              <a:t>28% </a:t>
            </a:r>
          </a:p>
          <a:p>
            <a:pPr defTabSz="911225">
              <a:lnSpc>
                <a:spcPts val="2950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604" name="Tekstvak 30"/>
          <p:cNvSpPr txBox="1">
            <a:spLocks noChangeArrowheads="1"/>
          </p:cNvSpPr>
          <p:nvPr/>
        </p:nvSpPr>
        <p:spPr bwMode="auto">
          <a:xfrm>
            <a:off x="13234988" y="8753475"/>
            <a:ext cx="5810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950"/>
              </a:lnSpc>
            </a:pPr>
            <a:r>
              <a:rPr lang="nl-NL" sz="2600" b="1">
                <a:solidFill>
                  <a:srgbClr val="000000"/>
                </a:solidFill>
                <a:latin typeface="Calibri" pitchFamily="-108" charset="0"/>
              </a:rPr>
              <a:t>18% </a:t>
            </a:r>
          </a:p>
          <a:p>
            <a:pPr defTabSz="911225">
              <a:lnSpc>
                <a:spcPts val="2950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605" name="Tekstvak 31"/>
          <p:cNvSpPr txBox="1">
            <a:spLocks noChangeArrowheads="1"/>
          </p:cNvSpPr>
          <p:nvPr/>
        </p:nvSpPr>
        <p:spPr bwMode="auto">
          <a:xfrm>
            <a:off x="13009563" y="9774238"/>
            <a:ext cx="5810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950"/>
              </a:lnSpc>
            </a:pPr>
            <a:r>
              <a:rPr lang="nl-NL" sz="2600" b="1">
                <a:solidFill>
                  <a:srgbClr val="000000"/>
                </a:solidFill>
                <a:latin typeface="Calibri" pitchFamily="-108" charset="0"/>
              </a:rPr>
              <a:t>13% </a:t>
            </a:r>
          </a:p>
          <a:p>
            <a:pPr defTabSz="911225">
              <a:lnSpc>
                <a:spcPts val="2950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606" name="Tekstvak 32"/>
          <p:cNvSpPr txBox="1">
            <a:spLocks noChangeArrowheads="1"/>
          </p:cNvSpPr>
          <p:nvPr/>
        </p:nvSpPr>
        <p:spPr bwMode="auto">
          <a:xfrm>
            <a:off x="12515850" y="10177463"/>
            <a:ext cx="4127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950"/>
              </a:lnSpc>
            </a:pPr>
            <a:r>
              <a:rPr lang="nl-NL" sz="2600" b="1">
                <a:solidFill>
                  <a:srgbClr val="000000"/>
                </a:solidFill>
                <a:latin typeface="Calibri" pitchFamily="-108" charset="0"/>
              </a:rPr>
              <a:t>4% </a:t>
            </a:r>
          </a:p>
          <a:p>
            <a:pPr defTabSz="911225">
              <a:lnSpc>
                <a:spcPts val="2950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607" name="Tekstvak 33"/>
          <p:cNvSpPr txBox="1">
            <a:spLocks noChangeArrowheads="1"/>
          </p:cNvSpPr>
          <p:nvPr/>
        </p:nvSpPr>
        <p:spPr bwMode="auto">
          <a:xfrm>
            <a:off x="12660313" y="11049000"/>
            <a:ext cx="62388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>
              <a:lnSpc>
                <a:spcPts val="2638"/>
              </a:lnSpc>
            </a:pPr>
            <a:r>
              <a:rPr lang="nl-NL" sz="2400">
                <a:solidFill>
                  <a:srgbClr val="000000"/>
                </a:solidFill>
                <a:latin typeface="Calibri" pitchFamily="-108" charset="0"/>
              </a:rPr>
              <a:t>2009 </a:t>
            </a:r>
          </a:p>
          <a:p>
            <a:pPr defTabSz="911225">
              <a:lnSpc>
                <a:spcPts val="2638"/>
              </a:lnSpc>
            </a:pPr>
            <a:endParaRPr lang="nl-NL">
              <a:latin typeface="Calibri" pitchFamily="-108" charset="0"/>
            </a:endParaRPr>
          </a:p>
        </p:txBody>
      </p:sp>
      <p:sp>
        <p:nvSpPr>
          <p:cNvPr id="24608" name="Tekstvak 34"/>
          <p:cNvSpPr txBox="1">
            <a:spLocks noChangeArrowheads="1"/>
          </p:cNvSpPr>
          <p:nvPr/>
        </p:nvSpPr>
        <p:spPr bwMode="auto">
          <a:xfrm>
            <a:off x="10128250" y="12196763"/>
            <a:ext cx="62563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/>
            <a:r>
              <a:rPr lang="nl-NL" sz="1600">
                <a:solidFill>
                  <a:srgbClr val="000000"/>
                </a:solidFill>
                <a:latin typeface="Calibri" pitchFamily="-108" charset="0"/>
              </a:rPr>
              <a:t>Source: </a:t>
            </a:r>
            <a:r>
              <a:rPr lang="nl-NL" altLang="nl-NL" sz="1600">
                <a:solidFill>
                  <a:srgbClr val="000000"/>
                </a:solidFill>
                <a:latin typeface="Calibri" pitchFamily="-108" charset="0"/>
              </a:rPr>
              <a:t>“</a:t>
            </a:r>
            <a:r>
              <a:rPr lang="en-US" altLang="ja-JP" sz="1600">
                <a:solidFill>
                  <a:srgbClr val="000000"/>
                </a:solidFill>
                <a:latin typeface="Calibri" pitchFamily="-108" charset="0"/>
              </a:rPr>
              <a:t>Faculty Study 2009: Key Strategic Insights for Libraries, Publishers,</a:t>
            </a:r>
            <a:endParaRPr lang="nl-NL" sz="1600">
              <a:solidFill>
                <a:srgbClr val="000000"/>
              </a:solidFill>
              <a:latin typeface="Calibri" pitchFamily="-108" charset="0"/>
            </a:endParaRPr>
          </a:p>
        </p:txBody>
      </p:sp>
      <p:sp>
        <p:nvSpPr>
          <p:cNvPr id="24609" name="Tekstvak 35"/>
          <p:cNvSpPr txBox="1">
            <a:spLocks noChangeArrowheads="1"/>
          </p:cNvSpPr>
          <p:nvPr/>
        </p:nvSpPr>
        <p:spPr bwMode="auto">
          <a:xfrm>
            <a:off x="82550" y="12428538"/>
            <a:ext cx="7143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/>
            <a:r>
              <a:rPr lang="en-US" sz="1600">
                <a:solidFill>
                  <a:srgbClr val="000000"/>
                </a:solidFill>
                <a:latin typeface="Calibri" pitchFamily="-108" charset="0"/>
              </a:rPr>
              <a:t>© 2011 The Advisory Board Company • www.educationadvisoryboard.com</a:t>
            </a:r>
            <a:r>
              <a:rPr lang="en-US" sz="1600" b="1">
                <a:solidFill>
                  <a:srgbClr val="000000"/>
                </a:solidFill>
                <a:latin typeface="Calibri" pitchFamily="-108" charset="0"/>
              </a:rPr>
              <a:t> •  </a:t>
            </a:r>
            <a:r>
              <a:rPr lang="en-US" sz="1600">
                <a:solidFill>
                  <a:srgbClr val="000000"/>
                </a:solidFill>
                <a:latin typeface="Calibri" pitchFamily="-108" charset="0"/>
              </a:rPr>
              <a:t>22852D</a:t>
            </a:r>
            <a:endParaRPr lang="nl-NL" sz="1600">
              <a:solidFill>
                <a:srgbClr val="000000"/>
              </a:solidFill>
              <a:latin typeface="Calibri" pitchFamily="-108" charset="0"/>
            </a:endParaRPr>
          </a:p>
        </p:txBody>
      </p:sp>
      <p:sp>
        <p:nvSpPr>
          <p:cNvPr id="24610" name="Tekstvak 36"/>
          <p:cNvSpPr txBox="1">
            <a:spLocks noChangeArrowheads="1"/>
          </p:cNvSpPr>
          <p:nvPr/>
        </p:nvSpPr>
        <p:spPr bwMode="auto">
          <a:xfrm>
            <a:off x="10128250" y="12428538"/>
            <a:ext cx="54387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1225"/>
            <a:r>
              <a:rPr lang="nl-NL" sz="1600">
                <a:solidFill>
                  <a:srgbClr val="000000"/>
                </a:solidFill>
                <a:latin typeface="Calibri" pitchFamily="-108" charset="0"/>
              </a:rPr>
              <a:t>and Societies</a:t>
            </a:r>
            <a:r>
              <a:rPr lang="nl-NL" altLang="nl-NL" sz="1600">
                <a:solidFill>
                  <a:srgbClr val="000000"/>
                </a:solidFill>
                <a:latin typeface="Calibri" pitchFamily="-108" charset="0"/>
              </a:rPr>
              <a:t>”</a:t>
            </a:r>
            <a:r>
              <a:rPr lang="nl-NL" sz="1600">
                <a:solidFill>
                  <a:srgbClr val="000000"/>
                </a:solidFill>
                <a:latin typeface="Calibri" pitchFamily="-108" charset="0"/>
              </a:rPr>
              <a:t> Ithaka S+R; </a:t>
            </a:r>
            <a:r>
              <a:rPr lang="nl-NL" altLang="nl-NL" sz="1600">
                <a:solidFill>
                  <a:srgbClr val="000000"/>
                </a:solidFill>
                <a:latin typeface="Calibri" pitchFamily="-108" charset="0"/>
              </a:rPr>
              <a:t>“</a:t>
            </a:r>
            <a:r>
              <a:rPr lang="nl-NL" sz="1600">
                <a:solidFill>
                  <a:srgbClr val="000000"/>
                </a:solidFill>
                <a:latin typeface="Calibri" pitchFamily="-108" charset="0"/>
              </a:rPr>
              <a:t>Perceptions of Libraries, 2010,</a:t>
            </a:r>
            <a:r>
              <a:rPr lang="nl-NL" altLang="nl-NL" sz="1600">
                <a:solidFill>
                  <a:srgbClr val="000000"/>
                </a:solidFill>
                <a:latin typeface="Calibri" pitchFamily="-108" charset="0"/>
              </a:rPr>
              <a:t>”</a:t>
            </a:r>
            <a:r>
              <a:rPr lang="nl-NL" sz="1600">
                <a:solidFill>
                  <a:srgbClr val="000000"/>
                </a:solidFill>
                <a:latin typeface="Calibri" pitchFamily="-108" charset="0"/>
              </a:rPr>
              <a:t> OCLC.</a:t>
            </a:r>
          </a:p>
        </p:txBody>
      </p:sp>
    </p:spTree>
    <p:extLst>
      <p:ext uri="{BB962C8B-B14F-4D97-AF65-F5344CB8AC3E}">
        <p14:creationId xmlns:p14="http://schemas.microsoft.com/office/powerpoint/2010/main" val="21491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383060" y="2682875"/>
            <a:ext cx="12385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nl-NL" sz="4800" dirty="0" smtClean="0">
                <a:latin typeface="Calibri"/>
                <a:cs typeface="Calibri"/>
              </a:rPr>
              <a:t>No </a:t>
            </a:r>
            <a:r>
              <a:rPr lang="nl-NL" sz="4800" dirty="0" err="1" smtClean="0">
                <a:latin typeface="Calibri"/>
                <a:cs typeface="Calibri"/>
              </a:rPr>
              <a:t>need</a:t>
            </a:r>
            <a:r>
              <a:rPr lang="nl-NL" sz="4800" dirty="0" smtClean="0">
                <a:latin typeface="Calibri"/>
                <a:cs typeface="Calibri"/>
              </a:rPr>
              <a:t> </a:t>
            </a:r>
            <a:r>
              <a:rPr lang="nl-NL" sz="4800" dirty="0" err="1" smtClean="0">
                <a:latin typeface="Calibri"/>
                <a:cs typeface="Calibri"/>
              </a:rPr>
              <a:t>for</a:t>
            </a:r>
            <a:r>
              <a:rPr lang="nl-NL" sz="4800" dirty="0" smtClean="0">
                <a:latin typeface="Calibri"/>
                <a:cs typeface="Calibri"/>
              </a:rPr>
              <a:t> a new </a:t>
            </a:r>
            <a:r>
              <a:rPr lang="nl-NL" sz="4800" dirty="0" err="1" smtClean="0">
                <a:latin typeface="Calibri"/>
                <a:cs typeface="Calibri"/>
              </a:rPr>
              <a:t>library</a:t>
            </a:r>
            <a:r>
              <a:rPr lang="nl-NL" sz="4800" dirty="0" smtClean="0">
                <a:latin typeface="Calibri"/>
                <a:cs typeface="Calibri"/>
              </a:rPr>
              <a:t> </a:t>
            </a:r>
            <a:r>
              <a:rPr lang="nl-NL" sz="4800" dirty="0" err="1" smtClean="0">
                <a:latin typeface="Calibri"/>
                <a:cs typeface="Calibri"/>
              </a:rPr>
              <a:t>discovery</a:t>
            </a:r>
            <a:r>
              <a:rPr lang="nl-NL" sz="4800" dirty="0" smtClean="0">
                <a:latin typeface="Calibri"/>
                <a:cs typeface="Calibri"/>
              </a:rPr>
              <a:t> tool</a:t>
            </a:r>
          </a:p>
          <a:p>
            <a:pPr marL="457200" indent="-457200">
              <a:buFont typeface="Arial"/>
              <a:buChar char="•"/>
            </a:pPr>
            <a:endParaRPr lang="nl-NL" sz="48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nl-NL" sz="4800" dirty="0" err="1" smtClean="0">
                <a:latin typeface="Calibri"/>
                <a:cs typeface="Calibri"/>
              </a:rPr>
              <a:t>Phase</a:t>
            </a:r>
            <a:r>
              <a:rPr lang="nl-NL" sz="4800" dirty="0" smtClean="0">
                <a:latin typeface="Calibri"/>
                <a:cs typeface="Calibri"/>
              </a:rPr>
              <a:t> out Omega on Sept. 1st 2013</a:t>
            </a:r>
          </a:p>
          <a:p>
            <a:pPr marL="457200" indent="-457200">
              <a:buFont typeface="Arial"/>
              <a:buChar char="•"/>
            </a:pPr>
            <a:endParaRPr lang="nl-NL" sz="48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nl-NL" sz="4800" dirty="0" err="1" smtClean="0">
                <a:latin typeface="Calibri"/>
                <a:cs typeface="Calibri"/>
              </a:rPr>
              <a:t>Hold</a:t>
            </a:r>
            <a:r>
              <a:rPr lang="nl-NL" sz="4800" dirty="0" smtClean="0">
                <a:latin typeface="Calibri"/>
                <a:cs typeface="Calibri"/>
              </a:rPr>
              <a:t> on </a:t>
            </a:r>
            <a:r>
              <a:rPr lang="nl-NL" sz="4800" dirty="0" err="1" smtClean="0">
                <a:latin typeface="Calibri"/>
                <a:cs typeface="Calibri"/>
              </a:rPr>
              <a:t>to</a:t>
            </a:r>
            <a:r>
              <a:rPr lang="nl-NL" sz="4800" dirty="0" smtClean="0">
                <a:latin typeface="Calibri"/>
                <a:cs typeface="Calibri"/>
              </a:rPr>
              <a:t> </a:t>
            </a:r>
            <a:r>
              <a:rPr lang="nl-NL" sz="4800" dirty="0" err="1" smtClean="0">
                <a:latin typeface="Calibri"/>
                <a:cs typeface="Calibri"/>
              </a:rPr>
              <a:t>WebOPAC</a:t>
            </a:r>
            <a:r>
              <a:rPr lang="nl-NL" sz="4800" dirty="0" smtClean="0">
                <a:latin typeface="Calibri"/>
                <a:cs typeface="Calibri"/>
              </a:rPr>
              <a:t> </a:t>
            </a:r>
            <a:r>
              <a:rPr lang="nl-NL" sz="4800" dirty="0" err="1" smtClean="0">
                <a:latin typeface="Calibri"/>
                <a:cs typeface="Calibri"/>
              </a:rPr>
              <a:t>for</a:t>
            </a:r>
            <a:r>
              <a:rPr lang="nl-NL" sz="4800" dirty="0" smtClean="0">
                <a:latin typeface="Calibri"/>
                <a:cs typeface="Calibri"/>
              </a:rPr>
              <a:t> the time </a:t>
            </a:r>
            <a:r>
              <a:rPr lang="nl-NL" sz="4800" dirty="0" err="1" smtClean="0">
                <a:latin typeface="Calibri"/>
                <a:cs typeface="Calibri"/>
              </a:rPr>
              <a:t>being</a:t>
            </a:r>
            <a:endParaRPr lang="nl-NL" sz="4800" dirty="0" smtClean="0">
              <a:latin typeface="Calibri"/>
              <a:cs typeface="Calibri"/>
            </a:endParaRPr>
          </a:p>
          <a:p>
            <a:endParaRPr lang="nl-NL" sz="4800" dirty="0" smtClean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nl-NL" sz="4800" dirty="0" err="1" smtClean="0">
                <a:latin typeface="Calibri"/>
                <a:cs typeface="Calibri"/>
              </a:rPr>
              <a:t>Rethink</a:t>
            </a:r>
            <a:r>
              <a:rPr lang="nl-NL" sz="4800" dirty="0">
                <a:latin typeface="Calibri"/>
                <a:cs typeface="Calibri"/>
              </a:rPr>
              <a:t> </a:t>
            </a:r>
            <a:r>
              <a:rPr lang="nl-NL" sz="4800" dirty="0" smtClean="0">
                <a:latin typeface="Calibri"/>
                <a:cs typeface="Calibri"/>
              </a:rPr>
              <a:t>the </a:t>
            </a:r>
            <a:r>
              <a:rPr lang="nl-NL" sz="4800" dirty="0" err="1" smtClean="0">
                <a:latin typeface="Calibri"/>
                <a:cs typeface="Calibri"/>
              </a:rPr>
              <a:t>role</a:t>
            </a:r>
            <a:r>
              <a:rPr lang="nl-NL" sz="4800" dirty="0" smtClean="0">
                <a:latin typeface="Calibri"/>
                <a:cs typeface="Calibri"/>
              </a:rPr>
              <a:t> of the </a:t>
            </a:r>
            <a:r>
              <a:rPr lang="nl-NL" sz="4800" dirty="0" err="1" smtClean="0">
                <a:latin typeface="Calibri"/>
                <a:cs typeface="Calibri"/>
              </a:rPr>
              <a:t>library</a:t>
            </a:r>
            <a:r>
              <a:rPr lang="nl-NL" sz="4800" dirty="0" smtClean="0">
                <a:latin typeface="Calibri"/>
                <a:cs typeface="Calibri"/>
              </a:rPr>
              <a:t> in </a:t>
            </a:r>
            <a:r>
              <a:rPr lang="nl-NL" sz="4800" dirty="0" err="1" smtClean="0">
                <a:latin typeface="Calibri"/>
                <a:cs typeface="Calibri"/>
              </a:rPr>
              <a:t>providing</a:t>
            </a:r>
            <a:r>
              <a:rPr lang="nl-NL" sz="4800" dirty="0" smtClean="0">
                <a:latin typeface="Calibri"/>
                <a:cs typeface="Calibri"/>
              </a:rPr>
              <a:t> access </a:t>
            </a:r>
            <a:r>
              <a:rPr lang="nl-NL" sz="4800" dirty="0" err="1" smtClean="0">
                <a:latin typeface="Calibri"/>
                <a:cs typeface="Calibri"/>
              </a:rPr>
              <a:t>to</a:t>
            </a:r>
            <a:r>
              <a:rPr lang="nl-NL" sz="4800" dirty="0" smtClean="0">
                <a:latin typeface="Calibri"/>
                <a:cs typeface="Calibri"/>
              </a:rPr>
              <a:t> </a:t>
            </a:r>
            <a:r>
              <a:rPr lang="nl-NL" sz="4800" dirty="0" err="1" smtClean="0">
                <a:latin typeface="Calibri"/>
                <a:cs typeface="Calibri"/>
              </a:rPr>
              <a:t>scientific</a:t>
            </a:r>
            <a:r>
              <a:rPr lang="nl-NL" sz="4800" dirty="0" smtClean="0">
                <a:latin typeface="Calibri"/>
                <a:cs typeface="Calibri"/>
              </a:rPr>
              <a:t> information</a:t>
            </a:r>
            <a:endParaRPr lang="nl-NL" sz="4800" dirty="0">
              <a:latin typeface="Calibri"/>
              <a:cs typeface="Calibri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383060" y="1173014"/>
            <a:ext cx="1008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 err="1" smtClean="0">
                <a:latin typeface="+mj-lt"/>
              </a:rPr>
              <a:t>Conclusions</a:t>
            </a:r>
            <a:r>
              <a:rPr lang="nl-NL" sz="4800" b="1" dirty="0" smtClean="0">
                <a:latin typeface="+mj-lt"/>
              </a:rPr>
              <a:t> in 2012</a:t>
            </a:r>
            <a:endParaRPr lang="nl-NL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3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7509" y="846073"/>
            <a:ext cx="3182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800" b="1" dirty="0" smtClean="0">
                <a:latin typeface="Calibri" pitchFamily="34" charset="0"/>
              </a:rPr>
              <a:t>User survey</a:t>
            </a:r>
            <a:endParaRPr lang="nl-NL" sz="48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0440" y="1854222"/>
            <a:ext cx="865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dirty="0" smtClean="0"/>
              <a:t>group interviews with </a:t>
            </a:r>
            <a:r>
              <a:rPr lang="nl-NL" sz="3600" dirty="0" err="1" smtClean="0"/>
              <a:t>students</a:t>
            </a:r>
            <a:r>
              <a:rPr lang="nl-NL" sz="3600" dirty="0" smtClean="0"/>
              <a:t> &amp; scholars</a:t>
            </a:r>
            <a:endParaRPr lang="nl-NL" sz="3600" b="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623849" y="7365702"/>
            <a:ext cx="6625933" cy="3137704"/>
            <a:chOff x="3623849" y="7365702"/>
            <a:chExt cx="6625933" cy="3137704"/>
          </a:xfrm>
        </p:grpSpPr>
        <p:sp>
          <p:nvSpPr>
            <p:cNvPr id="3" name="TextBox 2"/>
            <p:cNvSpPr txBox="1"/>
            <p:nvPr/>
          </p:nvSpPr>
          <p:spPr>
            <a:xfrm>
              <a:off x="5166339" y="8020739"/>
              <a:ext cx="5083443" cy="24826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nl-NL" sz="3600" b="1" dirty="0" smtClean="0"/>
                <a:t>Google Scholar</a:t>
              </a:r>
              <a:endParaRPr lang="nl-NL" sz="3600" b="1" dirty="0"/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nl-NL" sz="3600" b="1" dirty="0" smtClean="0"/>
                <a:t>paid search engines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nl-NL" sz="3600" b="1" dirty="0" smtClean="0"/>
                <a:t>library catalogue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23849" y="7365702"/>
              <a:ext cx="5391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Where do they search? </a:t>
              </a:r>
              <a:endParaRPr lang="nl-NL" sz="36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23849" y="3405262"/>
            <a:ext cx="11008683" cy="3065696"/>
            <a:chOff x="3623849" y="3405262"/>
            <a:chExt cx="11008683" cy="3065696"/>
          </a:xfrm>
        </p:grpSpPr>
        <p:sp>
          <p:nvSpPr>
            <p:cNvPr id="5" name="TextBox 4"/>
            <p:cNvSpPr txBox="1"/>
            <p:nvPr/>
          </p:nvSpPr>
          <p:spPr>
            <a:xfrm>
              <a:off x="3623849" y="3405262"/>
              <a:ext cx="5852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What do they search for? </a:t>
              </a:r>
              <a:endParaRPr lang="nl-NL" sz="3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99484" y="3988291"/>
              <a:ext cx="9433048" cy="248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3600" b="1" dirty="0"/>
                <a:t>f</a:t>
              </a:r>
              <a:r>
                <a:rPr lang="en-US" sz="3600" b="1" dirty="0" smtClean="0"/>
                <a:t>ull-text articles (known item search)</a:t>
              </a:r>
              <a:endParaRPr lang="nl-NL" sz="3600" b="1" dirty="0"/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3600" b="1" dirty="0"/>
                <a:t>s</a:t>
              </a:r>
              <a:r>
                <a:rPr lang="en-US" sz="3600" b="1" dirty="0" smtClean="0"/>
                <a:t>ubject-specific information</a:t>
              </a:r>
              <a:endParaRPr lang="nl-NL" sz="3600" b="1" dirty="0" smtClean="0"/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nl-NL" sz="3600" b="1" dirty="0" smtClean="0"/>
                <a:t>books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4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7509" y="846073"/>
            <a:ext cx="3182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800" b="1" dirty="0" smtClean="0">
                <a:latin typeface="Calibri" pitchFamily="34" charset="0"/>
              </a:rPr>
              <a:t>User survey</a:t>
            </a:r>
            <a:endParaRPr lang="nl-NL" sz="48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0440" y="1854222"/>
            <a:ext cx="865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dirty="0" smtClean="0"/>
              <a:t>group interviews with </a:t>
            </a:r>
            <a:r>
              <a:rPr lang="nl-NL" sz="3600" dirty="0" err="1" smtClean="0"/>
              <a:t>students</a:t>
            </a:r>
            <a:r>
              <a:rPr lang="nl-NL" sz="3600" dirty="0" smtClean="0"/>
              <a:t> &amp; scholars</a:t>
            </a:r>
            <a:endParaRPr lang="nl-NL" sz="3600" b="0" dirty="0" smtClean="0"/>
          </a:p>
        </p:txBody>
      </p:sp>
      <p:pic>
        <p:nvPicPr>
          <p:cNvPr id="5" name="Picture 2" descr="https://encrypted-tbn0.gstatic.com/images?q=tbn:ANd9GcRWSVjbZYrnEbT-G-Zj3QKdxlV8fI8-S1cw-QY6gD01rtIVAUfK8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136" y="6429918"/>
            <a:ext cx="857154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60301" y="7367443"/>
            <a:ext cx="7024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me, that’s Google Scholar! </a:t>
            </a:r>
            <a:endParaRPr lang="nl-NL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" y="3902654"/>
            <a:ext cx="8568595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7076" y="4553448"/>
            <a:ext cx="5006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One search engine to </a:t>
            </a:r>
          </a:p>
          <a:p>
            <a:r>
              <a:rPr lang="nl-NL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nl-NL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ind everything...</a:t>
            </a:r>
            <a:endParaRPr lang="nl-NL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U powerpoint ENG v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UBU powerpoint ENG v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UBU powerpoint ENG v2</Template>
  <TotalTime>0</TotalTime>
  <Words>422</Words>
  <Application>Microsoft Office PowerPoint</Application>
  <PresentationFormat>Custom</PresentationFormat>
  <Paragraphs>128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UBU powerpoint ENG v2</vt:lpstr>
      <vt:lpstr>1_UBU powerpoint ENG 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steps</vt:lpstr>
      <vt:lpstr>PowerPoint Presentation</vt:lpstr>
      <vt:lpstr>PowerPoint Presentation</vt:lpstr>
    </vt:vector>
  </TitlesOfParts>
  <Company>Utrecht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helff101</dc:creator>
  <cp:lastModifiedBy>Maria Campbell</cp:lastModifiedBy>
  <cp:revision>68</cp:revision>
  <dcterms:created xsi:type="dcterms:W3CDTF">2010-03-11T12:04:21Z</dcterms:created>
  <dcterms:modified xsi:type="dcterms:W3CDTF">2014-06-11T14:33:05Z</dcterms:modified>
</cp:coreProperties>
</file>